
<file path=[Content_Types].xml><?xml version="1.0" encoding="utf-8"?>
<Types xmlns="http://schemas.openxmlformats.org/package/2006/content-types">
  <Default Extension="fntdata" ContentType="application/x-fontdata"/>
  <Default Extension="jpeg" ContentType="image/jpeg"/>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0"/>
  </p:notesMasterIdLst>
  <p:sldIdLst>
    <p:sldId id="256" r:id="rId2"/>
    <p:sldId id="258" r:id="rId3"/>
    <p:sldId id="259" r:id="rId4"/>
    <p:sldId id="260" r:id="rId5"/>
    <p:sldId id="261" r:id="rId6"/>
    <p:sldId id="262" r:id="rId7"/>
    <p:sldId id="263" r:id="rId8"/>
    <p:sldId id="265" r:id="rId9"/>
    <p:sldId id="267" r:id="rId10"/>
    <p:sldId id="268" r:id="rId11"/>
    <p:sldId id="269" r:id="rId12"/>
    <p:sldId id="270" r:id="rId13"/>
    <p:sldId id="271" r:id="rId14"/>
    <p:sldId id="272" r:id="rId15"/>
    <p:sldId id="273" r:id="rId16"/>
    <p:sldId id="274" r:id="rId17"/>
    <p:sldId id="275" r:id="rId18"/>
    <p:sldId id="276" r:id="rId19"/>
    <p:sldId id="321" r:id="rId20"/>
    <p:sldId id="322" r:id="rId21"/>
    <p:sldId id="324" r:id="rId22"/>
    <p:sldId id="325" r:id="rId23"/>
    <p:sldId id="326" r:id="rId24"/>
    <p:sldId id="279" r:id="rId25"/>
    <p:sldId id="323" r:id="rId26"/>
    <p:sldId id="281" r:id="rId27"/>
    <p:sldId id="327" r:id="rId28"/>
    <p:sldId id="282" r:id="rId29"/>
  </p:sldIdLst>
  <p:sldSz cx="9144000" cy="5143500" type="screen16x9"/>
  <p:notesSz cx="6858000" cy="9144000"/>
  <p:embeddedFontLst>
    <p:embeddedFont>
      <p:font typeface="Arvo" panose="020B0604020202020204" charset="0"/>
      <p:regular r:id="rId31"/>
      <p:bold r:id="rId32"/>
      <p:italic r:id="rId33"/>
      <p:boldItalic r:id="rId34"/>
    </p:embeddedFont>
    <p:embeddedFont>
      <p:font typeface="Barlow" panose="00000500000000000000" pitchFamily="2" charset="0"/>
      <p:regular r:id="rId35"/>
      <p:bold r:id="rId36"/>
      <p:italic r:id="rId37"/>
      <p:boldItalic r:id="rId38"/>
    </p:embeddedFont>
    <p:embeddedFont>
      <p:font typeface="Barlow Medium" panose="00000600000000000000" pitchFamily="2" charset="0"/>
      <p:regular r:id="rId39"/>
      <p:bold r:id="rId40"/>
      <p:italic r:id="rId41"/>
      <p:boldItalic r:id="rId42"/>
    </p:embeddedFont>
    <p:embeddedFont>
      <p:font typeface="Crimson Text" panose="020B0604020202020204" charset="0"/>
      <p:regular r:id="rId43"/>
      <p:bold r:id="rId44"/>
      <p:italic r:id="rId45"/>
      <p:boldItalic r:id="rId46"/>
    </p:embeddedFont>
    <p:embeddedFont>
      <p:font typeface="Lalezar" panose="00000500000000000000" pitchFamily="2" charset="-78"/>
      <p:regular r:id="rId47"/>
    </p:embeddedFont>
    <p:embeddedFont>
      <p:font typeface="Nova Flat" panose="020B0604020202020204" charset="0"/>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A40AE-0C24-4305-BB5F-D067BF5DC710}">
  <a:tblStyle styleId="{116A40AE-0C24-4305-BB5F-D067BF5DC7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56" autoAdjust="0"/>
  </p:normalViewPr>
  <p:slideViewPr>
    <p:cSldViewPr snapToGrid="0">
      <p:cViewPr varScale="1">
        <p:scale>
          <a:sx n="114" d="100"/>
          <a:sy n="114" d="100"/>
        </p:scale>
        <p:origin x="56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1017ad9157a_0_1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1017ad9157a_0_1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017ad9157a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017ad9157a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1017ad9157a_0_3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1017ad9157a_0_3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417"/>
        <p:cNvGrpSpPr/>
        <p:nvPr/>
      </p:nvGrpSpPr>
      <p:grpSpPr>
        <a:xfrm>
          <a:off x="0" y="0"/>
          <a:ext cx="0" cy="0"/>
          <a:chOff x="0" y="0"/>
          <a:chExt cx="0" cy="0"/>
        </a:xfrm>
      </p:grpSpPr>
      <p:sp>
        <p:nvSpPr>
          <p:cNvPr id="418" name="Google Shape;418;p22"/>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9" name="Google Shape;419;p22"/>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504"/>
        <p:cNvGrpSpPr/>
        <p:nvPr/>
      </p:nvGrpSpPr>
      <p:grpSpPr>
        <a:xfrm>
          <a:off x="0" y="0"/>
          <a:ext cx="0" cy="0"/>
          <a:chOff x="0" y="0"/>
          <a:chExt cx="0" cy="0"/>
        </a:xfrm>
      </p:grpSpPr>
      <p:sp>
        <p:nvSpPr>
          <p:cNvPr id="505" name="Google Shape;505;p26"/>
          <p:cNvSpPr txBox="1">
            <a:spLocks noGrp="1"/>
          </p:cNvSpPr>
          <p:nvPr>
            <p:ph type="subTitle" idx="1"/>
          </p:nvPr>
        </p:nvSpPr>
        <p:spPr>
          <a:xfrm>
            <a:off x="4809763"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6" name="Google Shape;506;p26"/>
          <p:cNvSpPr txBox="1">
            <a:spLocks noGrp="1"/>
          </p:cNvSpPr>
          <p:nvPr>
            <p:ph type="subTitle" idx="2"/>
          </p:nvPr>
        </p:nvSpPr>
        <p:spPr>
          <a:xfrm>
            <a:off x="4809738"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7" name="Google Shape;507;p26"/>
          <p:cNvSpPr txBox="1">
            <a:spLocks noGrp="1"/>
          </p:cNvSpPr>
          <p:nvPr>
            <p:ph type="subTitle" idx="3"/>
          </p:nvPr>
        </p:nvSpPr>
        <p:spPr>
          <a:xfrm>
            <a:off x="2095838"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8" name="Google Shape;508;p26"/>
          <p:cNvSpPr txBox="1">
            <a:spLocks noGrp="1"/>
          </p:cNvSpPr>
          <p:nvPr>
            <p:ph type="subTitle" idx="4"/>
          </p:nvPr>
        </p:nvSpPr>
        <p:spPr>
          <a:xfrm>
            <a:off x="2095813"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9" name="Google Shape;509;p26"/>
          <p:cNvSpPr txBox="1">
            <a:spLocks noGrp="1"/>
          </p:cNvSpPr>
          <p:nvPr>
            <p:ph type="subTitle" idx="5"/>
          </p:nvPr>
        </p:nvSpPr>
        <p:spPr>
          <a:xfrm>
            <a:off x="4809763"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0" name="Google Shape;510;p26"/>
          <p:cNvSpPr txBox="1">
            <a:spLocks noGrp="1"/>
          </p:cNvSpPr>
          <p:nvPr>
            <p:ph type="subTitle" idx="6"/>
          </p:nvPr>
        </p:nvSpPr>
        <p:spPr>
          <a:xfrm>
            <a:off x="4809788"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1" name="Google Shape;511;p26"/>
          <p:cNvSpPr txBox="1">
            <a:spLocks noGrp="1"/>
          </p:cNvSpPr>
          <p:nvPr>
            <p:ph type="subTitle" idx="7"/>
          </p:nvPr>
        </p:nvSpPr>
        <p:spPr>
          <a:xfrm>
            <a:off x="2095838"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2" name="Google Shape;512;p26"/>
          <p:cNvSpPr txBox="1">
            <a:spLocks noGrp="1"/>
          </p:cNvSpPr>
          <p:nvPr>
            <p:ph type="subTitle" idx="8"/>
          </p:nvPr>
        </p:nvSpPr>
        <p:spPr>
          <a:xfrm>
            <a:off x="2095813"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3" name="Google Shape;513;p2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14" name="Google Shape;514;p26"/>
          <p:cNvSpPr/>
          <p:nvPr/>
        </p:nvSpPr>
        <p:spPr>
          <a:xfrm>
            <a:off x="1087646"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241148"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26"/>
          <p:cNvGrpSpPr/>
          <p:nvPr/>
        </p:nvGrpSpPr>
        <p:grpSpPr>
          <a:xfrm>
            <a:off x="7186703" y="170712"/>
            <a:ext cx="1706479" cy="1714939"/>
            <a:chOff x="-270006" y="4075764"/>
            <a:chExt cx="896401" cy="900845"/>
          </a:xfrm>
        </p:grpSpPr>
        <p:sp>
          <p:nvSpPr>
            <p:cNvPr id="517" name="Google Shape;517;p26"/>
            <p:cNvSpPr/>
            <p:nvPr/>
          </p:nvSpPr>
          <p:spPr>
            <a:xfrm rot="5400000">
              <a:off x="-262663" y="4068421"/>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rot="5400000">
              <a:off x="-198795" y="4165472"/>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rot="5400000">
              <a:off x="-108812" y="4235689"/>
              <a:ext cx="574012" cy="532491"/>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rot="5400000">
              <a:off x="21465" y="3828353"/>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rot="5400000">
              <a:off x="-182838" y="4624486"/>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rot="5400000">
              <a:off x="-91564" y="4272702"/>
              <a:ext cx="503752" cy="448222"/>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2" r:id="rId20"/>
    <p:sldLayoutId id="2147483679" r:id="rId21"/>
    <p:sldLayoutId id="2147483680" r:id="rId22"/>
    <p:sldLayoutId id="2147483681"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766450" y="1493279"/>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CHROMA KEY </a:t>
            </a:r>
            <a:r>
              <a:rPr lang="en"/>
              <a:t>USING MACHINE LEARNING</a:t>
            </a:r>
            <a:endParaRPr dirty="0">
              <a:solidFill>
                <a:schemeClr val="lt2"/>
              </a:solidFill>
            </a:endParaRPr>
          </a:p>
        </p:txBody>
      </p:sp>
      <p:sp>
        <p:nvSpPr>
          <p:cNvPr id="796" name="Google Shape;796;p39"/>
          <p:cNvSpPr txBox="1">
            <a:spLocks noGrp="1"/>
          </p:cNvSpPr>
          <p:nvPr>
            <p:ph type="subTitle" idx="1"/>
          </p:nvPr>
        </p:nvSpPr>
        <p:spPr>
          <a:xfrm>
            <a:off x="1416350" y="3185160"/>
            <a:ext cx="7039800" cy="10069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GVHD: Nguyễn Vinh Tiệp</a:t>
            </a: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IDEA</a:t>
            </a:r>
            <a:endParaRPr sz="4000" dirty="0"/>
          </a:p>
        </p:txBody>
      </p:sp>
      <p:sp>
        <p:nvSpPr>
          <p:cNvPr id="1200" name="Google Shape;1200;p51"/>
          <p:cNvSpPr/>
          <p:nvPr/>
        </p:nvSpPr>
        <p:spPr>
          <a:xfrm>
            <a:off x="8456050" y="220729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8456049" y="347445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9B1252D-1A05-656F-FF72-319146C30CE4}"/>
              </a:ext>
            </a:extLst>
          </p:cNvPr>
          <p:cNvSpPr txBox="1"/>
          <p:nvPr/>
        </p:nvSpPr>
        <p:spPr>
          <a:xfrm>
            <a:off x="295275" y="1101275"/>
            <a:ext cx="7065291" cy="1323439"/>
          </a:xfrm>
          <a:prstGeom prst="rect">
            <a:avLst/>
          </a:prstGeom>
          <a:noFill/>
        </p:spPr>
        <p:txBody>
          <a:bodyPr wrap="square">
            <a:spAutoFit/>
          </a:bodyPr>
          <a:lstStyle/>
          <a:p>
            <a:pPr algn="just"/>
            <a:r>
              <a:rPr lang="vi-VN" sz="2000" dirty="0">
                <a:solidFill>
                  <a:schemeClr val="tx1"/>
                </a:solidFill>
                <a:latin typeface="Barlow" panose="00000500000000000000" pitchFamily="2" charset="0"/>
              </a:rPr>
              <a:t>Phương pháp Chroma key phổ biến được dùng là tìm mask để đại diện cho phần đối tượng được lấy từ ảnh. </a:t>
            </a:r>
          </a:p>
          <a:p>
            <a:pPr algn="just"/>
            <a:r>
              <a:rPr lang="vi-VN" sz="2000" dirty="0">
                <a:solidFill>
                  <a:schemeClr val="tx1"/>
                </a:solidFill>
                <a:latin typeface="Barlow" panose="00000500000000000000" pitchFamily="2" charset="0"/>
              </a:rPr>
              <a:t>Trong đó những pixel thuộc về phần đối tượng sẽ được gán nhãn là 1 và thuộc phần background sẽ được gán nhãn là 0</a:t>
            </a:r>
          </a:p>
        </p:txBody>
      </p:sp>
      <p:pic>
        <p:nvPicPr>
          <p:cNvPr id="6" name="Hình ảnh 4" descr="Ảnh có chứa người, đứng, tối, cánh tay&#10;&#10;Mô tả được tạo tự động">
            <a:extLst>
              <a:ext uri="{FF2B5EF4-FFF2-40B4-BE49-F238E27FC236}">
                <a16:creationId xmlns:a16="http://schemas.microsoft.com/office/drawing/2014/main" id="{CB0E6DDA-DA07-233E-1254-635F4D445023}"/>
              </a:ext>
            </a:extLst>
          </p:cNvPr>
          <p:cNvPicPr>
            <a:picLocks noChangeAspect="1"/>
          </p:cNvPicPr>
          <p:nvPr/>
        </p:nvPicPr>
        <p:blipFill>
          <a:blip r:embed="rId3"/>
          <a:stretch>
            <a:fillRect/>
          </a:stretch>
        </p:blipFill>
        <p:spPr>
          <a:xfrm>
            <a:off x="4749646" y="2473785"/>
            <a:ext cx="1410315" cy="939287"/>
          </a:xfrm>
          <a:prstGeom prst="rect">
            <a:avLst/>
          </a:prstGeom>
        </p:spPr>
      </p:pic>
      <p:pic>
        <p:nvPicPr>
          <p:cNvPr id="7" name="Hình ảnh 6" descr="Ảnh có chứa quảng trường&#10;&#10;Mô tả được tạo tự động">
            <a:extLst>
              <a:ext uri="{FF2B5EF4-FFF2-40B4-BE49-F238E27FC236}">
                <a16:creationId xmlns:a16="http://schemas.microsoft.com/office/drawing/2014/main" id="{E95FBC1B-451D-D60C-EB71-88E33A15C6C5}"/>
              </a:ext>
            </a:extLst>
          </p:cNvPr>
          <p:cNvPicPr>
            <a:picLocks noChangeAspect="1"/>
          </p:cNvPicPr>
          <p:nvPr/>
        </p:nvPicPr>
        <p:blipFill>
          <a:blip r:embed="rId4"/>
          <a:stretch>
            <a:fillRect/>
          </a:stretch>
        </p:blipFill>
        <p:spPr>
          <a:xfrm>
            <a:off x="4570388" y="3577838"/>
            <a:ext cx="1349073" cy="878983"/>
          </a:xfrm>
          <a:prstGeom prst="rect">
            <a:avLst/>
          </a:prstGeom>
        </p:spPr>
      </p:pic>
      <p:pic>
        <p:nvPicPr>
          <p:cNvPr id="8" name="Hình ảnh 8" descr="Ảnh có chứa người, xanh lục&#10;&#10;Mô tả được tạo tự động">
            <a:extLst>
              <a:ext uri="{FF2B5EF4-FFF2-40B4-BE49-F238E27FC236}">
                <a16:creationId xmlns:a16="http://schemas.microsoft.com/office/drawing/2014/main" id="{A3840500-5146-F254-4E0C-B64F7EDC65D9}"/>
              </a:ext>
            </a:extLst>
          </p:cNvPr>
          <p:cNvPicPr>
            <a:picLocks noChangeAspect="1"/>
          </p:cNvPicPr>
          <p:nvPr/>
        </p:nvPicPr>
        <p:blipFill>
          <a:blip r:embed="rId5"/>
          <a:stretch>
            <a:fillRect/>
          </a:stretch>
        </p:blipFill>
        <p:spPr>
          <a:xfrm>
            <a:off x="2056859" y="3093041"/>
            <a:ext cx="1520272" cy="1012519"/>
          </a:xfrm>
          <a:prstGeom prst="rect">
            <a:avLst/>
          </a:prstGeom>
        </p:spPr>
      </p:pic>
      <p:cxnSp>
        <p:nvCxnSpPr>
          <p:cNvPr id="9" name="Đường kết nối Mũi tên Thẳng 10">
            <a:extLst>
              <a:ext uri="{FF2B5EF4-FFF2-40B4-BE49-F238E27FC236}">
                <a16:creationId xmlns:a16="http://schemas.microsoft.com/office/drawing/2014/main" id="{FB52F5AF-00B1-37EE-716A-4E9786A94962}"/>
              </a:ext>
            </a:extLst>
          </p:cNvPr>
          <p:cNvCxnSpPr>
            <a:cxnSpLocks/>
          </p:cNvCxnSpPr>
          <p:nvPr/>
        </p:nvCxnSpPr>
        <p:spPr>
          <a:xfrm flipV="1">
            <a:off x="3776308" y="3309684"/>
            <a:ext cx="624377" cy="1647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Đường kết nối Mũi tên Thẳng 77">
            <a:extLst>
              <a:ext uri="{FF2B5EF4-FFF2-40B4-BE49-F238E27FC236}">
                <a16:creationId xmlns:a16="http://schemas.microsoft.com/office/drawing/2014/main" id="{D3924A56-F0CD-02FF-C4B1-A8F7BE317A20}"/>
              </a:ext>
            </a:extLst>
          </p:cNvPr>
          <p:cNvCxnSpPr>
            <a:cxnSpLocks/>
          </p:cNvCxnSpPr>
          <p:nvPr/>
        </p:nvCxnSpPr>
        <p:spPr>
          <a:xfrm>
            <a:off x="3756261" y="3771186"/>
            <a:ext cx="664473" cy="1743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Hộp Văn bản 14">
            <a:extLst>
              <a:ext uri="{FF2B5EF4-FFF2-40B4-BE49-F238E27FC236}">
                <a16:creationId xmlns:a16="http://schemas.microsoft.com/office/drawing/2014/main" id="{E913487D-19FB-1424-825E-73158EF6804D}"/>
              </a:ext>
            </a:extLst>
          </p:cNvPr>
          <p:cNvSpPr txBox="1"/>
          <p:nvPr/>
        </p:nvSpPr>
        <p:spPr>
          <a:xfrm>
            <a:off x="3946470" y="3093041"/>
            <a:ext cx="284052" cy="307777"/>
          </a:xfrm>
          <a:prstGeom prst="rect">
            <a:avLst/>
          </a:prstGeom>
          <a:noFill/>
        </p:spPr>
        <p:txBody>
          <a:bodyPr wrap="none" rtlCol="0">
            <a:spAutoFit/>
          </a:bodyPr>
          <a:lstStyle/>
          <a:p>
            <a:r>
              <a:rPr lang="vi-VN" dirty="0">
                <a:solidFill>
                  <a:schemeClr val="tx1"/>
                </a:solidFill>
              </a:rPr>
              <a:t>1</a:t>
            </a:r>
            <a:endParaRPr lang="en-US" dirty="0">
              <a:solidFill>
                <a:schemeClr val="tx1"/>
              </a:solidFill>
            </a:endParaRPr>
          </a:p>
        </p:txBody>
      </p:sp>
      <p:sp>
        <p:nvSpPr>
          <p:cNvPr id="12" name="Hộp Văn bản 80">
            <a:extLst>
              <a:ext uri="{FF2B5EF4-FFF2-40B4-BE49-F238E27FC236}">
                <a16:creationId xmlns:a16="http://schemas.microsoft.com/office/drawing/2014/main" id="{1C1CD11C-A25A-E0A7-ED64-B143C38A673D}"/>
              </a:ext>
            </a:extLst>
          </p:cNvPr>
          <p:cNvSpPr txBox="1"/>
          <p:nvPr/>
        </p:nvSpPr>
        <p:spPr>
          <a:xfrm>
            <a:off x="3949481" y="3934494"/>
            <a:ext cx="284052" cy="307777"/>
          </a:xfrm>
          <a:prstGeom prst="rect">
            <a:avLst/>
          </a:prstGeom>
          <a:noFill/>
        </p:spPr>
        <p:txBody>
          <a:bodyPr wrap="none" rtlCol="0">
            <a:spAutoFit/>
          </a:bodyPr>
          <a:lstStyle/>
          <a:p>
            <a:r>
              <a:rPr lang="vi-VN" dirty="0">
                <a:solidFill>
                  <a:schemeClr val="tx1"/>
                </a:solidFill>
              </a:rPr>
              <a:t>0</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F4D10A3-7C6B-AC8C-F9B0-3C27DDD21269}"/>
              </a:ext>
            </a:extLst>
          </p:cNvPr>
          <p:cNvSpPr txBox="1"/>
          <p:nvPr/>
        </p:nvSpPr>
        <p:spPr>
          <a:xfrm>
            <a:off x="368588" y="1075981"/>
            <a:ext cx="8154212" cy="1261884"/>
          </a:xfrm>
          <a:prstGeom prst="rect">
            <a:avLst/>
          </a:prstGeom>
          <a:noFill/>
        </p:spPr>
        <p:txBody>
          <a:bodyPr wrap="square">
            <a:spAutoFit/>
          </a:bodyPr>
          <a:lstStyle/>
          <a:p>
            <a:pPr marL="0" lvl="0" indent="0" algn="just" rtl="0">
              <a:spcBef>
                <a:spcPts val="0"/>
              </a:spcBef>
              <a:spcAft>
                <a:spcPts val="0"/>
              </a:spcAft>
              <a:buNone/>
            </a:pPr>
            <a:r>
              <a:rPr lang="en-US" sz="2000">
                <a:solidFill>
                  <a:schemeClr val="tx1"/>
                </a:solidFill>
                <a:latin typeface="Barlow" panose="00000500000000000000" pitchFamily="2" charset="0"/>
              </a:rPr>
              <a:t>Sử dụng một thuật </a:t>
            </a:r>
            <a:r>
              <a:rPr lang="vi-VN" sz="2000">
                <a:solidFill>
                  <a:schemeClr val="tx1"/>
                </a:solidFill>
                <a:latin typeface="Barlow" panose="00000500000000000000" pitchFamily="2" charset="0"/>
              </a:rPr>
              <a:t>toán phân loại</a:t>
            </a:r>
            <a:r>
              <a:rPr lang="en-US" sz="2000">
                <a:solidFill>
                  <a:schemeClr val="tx1"/>
                </a:solidFill>
                <a:latin typeface="Barlow" panose="00000500000000000000" pitchFamily="2" charset="0"/>
              </a:rPr>
              <a:t> để phần loại các giá trị rời rạc đã được gán nhãn (0, 1, 2 …)</a:t>
            </a:r>
            <a:r>
              <a:rPr lang="en-US" sz="1800">
                <a:solidFill>
                  <a:schemeClr val="tx1"/>
                </a:solidFill>
                <a:latin typeface="Barlow" panose="00000500000000000000" pitchFamily="2" charset="0"/>
              </a:rPr>
              <a:t>.</a:t>
            </a:r>
            <a:endParaRPr lang="en-US" sz="1800" dirty="0">
              <a:solidFill>
                <a:schemeClr val="tx1"/>
              </a:solidFill>
              <a:latin typeface="Barlow" panose="00000500000000000000" pitchFamily="2" charset="0"/>
            </a:endParaRPr>
          </a:p>
          <a:p>
            <a:pPr marL="0" lvl="0" indent="0" algn="just" rtl="0">
              <a:spcBef>
                <a:spcPts val="0"/>
              </a:spcBef>
              <a:spcAft>
                <a:spcPts val="0"/>
              </a:spcAft>
              <a:buNone/>
            </a:pPr>
            <a:r>
              <a:rPr lang="en-US" sz="1800">
                <a:solidFill>
                  <a:schemeClr val="tx1"/>
                </a:solidFill>
                <a:latin typeface="Barlow" panose="00000500000000000000" pitchFamily="2" charset="0"/>
              </a:rPr>
              <a:t>Các thuật toán được sử dụng trong bài: Logistic Regression, Decision Tree Classifier, SGD Classifier.</a:t>
            </a:r>
            <a:endParaRPr lang="vi-VN" sz="2000" dirty="0">
              <a:solidFill>
                <a:schemeClr val="tx1"/>
              </a:solidFill>
              <a:latin typeface="Barlow" panose="00000500000000000000" pitchFamily="2" charset="0"/>
            </a:endParaRPr>
          </a:p>
        </p:txBody>
      </p:sp>
      <p:cxnSp>
        <p:nvCxnSpPr>
          <p:cNvPr id="12" name="Đường kết nối Mũi tên Thẳng 3">
            <a:extLst>
              <a:ext uri="{FF2B5EF4-FFF2-40B4-BE49-F238E27FC236}">
                <a16:creationId xmlns:a16="http://schemas.microsoft.com/office/drawing/2014/main" id="{1687C41D-68AB-978D-52B9-1E92B73565C4}"/>
              </a:ext>
            </a:extLst>
          </p:cNvPr>
          <p:cNvCxnSpPr/>
          <p:nvPr/>
        </p:nvCxnSpPr>
        <p:spPr>
          <a:xfrm>
            <a:off x="2781668" y="3555923"/>
            <a:ext cx="814387"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Hình chữ nhật 4">
            <a:extLst>
              <a:ext uri="{FF2B5EF4-FFF2-40B4-BE49-F238E27FC236}">
                <a16:creationId xmlns:a16="http://schemas.microsoft.com/office/drawing/2014/main" id="{B3A8A650-9617-17C6-CD41-323DAC682072}"/>
              </a:ext>
            </a:extLst>
          </p:cNvPr>
          <p:cNvSpPr/>
          <p:nvPr/>
        </p:nvSpPr>
        <p:spPr>
          <a:xfrm>
            <a:off x="3690747" y="3273250"/>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b="1">
                <a:solidFill>
                  <a:schemeClr val="tx1"/>
                </a:solidFill>
              </a:rPr>
              <a:t>Model</a:t>
            </a:r>
            <a:endParaRPr lang="en-US" b="1" dirty="0">
              <a:solidFill>
                <a:schemeClr val="tx1"/>
              </a:solidFill>
            </a:endParaRPr>
          </a:p>
        </p:txBody>
      </p:sp>
      <p:sp>
        <p:nvSpPr>
          <p:cNvPr id="14" name="Hộp Văn bản 69">
            <a:extLst>
              <a:ext uri="{FF2B5EF4-FFF2-40B4-BE49-F238E27FC236}">
                <a16:creationId xmlns:a16="http://schemas.microsoft.com/office/drawing/2014/main" id="{0C55FD88-780F-719C-2B7D-E30BF2E9D784}"/>
              </a:ext>
            </a:extLst>
          </p:cNvPr>
          <p:cNvSpPr txBox="1"/>
          <p:nvPr/>
        </p:nvSpPr>
        <p:spPr>
          <a:xfrm>
            <a:off x="6067606" y="3214706"/>
            <a:ext cx="1228221" cy="307777"/>
          </a:xfrm>
          <a:prstGeom prst="rect">
            <a:avLst/>
          </a:prstGeom>
          <a:solidFill>
            <a:schemeClr val="bg1"/>
          </a:solidFill>
          <a:ln>
            <a:solidFill>
              <a:schemeClr val="accent5">
                <a:lumMod val="40000"/>
                <a:lumOff val="60000"/>
              </a:schemeClr>
            </a:solidFill>
          </a:ln>
        </p:spPr>
        <p:txBody>
          <a:bodyPr wrap="none" rtlCol="0">
            <a:spAutoFit/>
          </a:bodyPr>
          <a:lstStyle/>
          <a:p>
            <a:r>
              <a:rPr lang="vi-VN" b="1" err="1">
                <a:solidFill>
                  <a:schemeClr val="tx1"/>
                </a:solidFill>
              </a:rPr>
              <a:t>Background</a:t>
            </a:r>
            <a:endParaRPr lang="en-US" b="1">
              <a:solidFill>
                <a:schemeClr val="tx1"/>
              </a:solidFill>
            </a:endParaRPr>
          </a:p>
        </p:txBody>
      </p:sp>
      <p:cxnSp>
        <p:nvCxnSpPr>
          <p:cNvPr id="15" name="Đường kết nối Mũi tên Thẳng 6">
            <a:extLst>
              <a:ext uri="{FF2B5EF4-FFF2-40B4-BE49-F238E27FC236}">
                <a16:creationId xmlns:a16="http://schemas.microsoft.com/office/drawing/2014/main" id="{BA8ACD86-7C88-8655-020C-1EFBD8BBB666}"/>
              </a:ext>
            </a:extLst>
          </p:cNvPr>
          <p:cNvCxnSpPr/>
          <p:nvPr/>
        </p:nvCxnSpPr>
        <p:spPr>
          <a:xfrm flipV="1">
            <a:off x="5528429" y="3378173"/>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Đường kết nối Mũi tên Thẳng 8">
            <a:extLst>
              <a:ext uri="{FF2B5EF4-FFF2-40B4-BE49-F238E27FC236}">
                <a16:creationId xmlns:a16="http://schemas.microsoft.com/office/drawing/2014/main" id="{7D79E40A-6349-5CB3-36FB-43FCBC20EA6C}"/>
              </a:ext>
            </a:extLst>
          </p:cNvPr>
          <p:cNvCxnSpPr/>
          <p:nvPr/>
        </p:nvCxnSpPr>
        <p:spPr>
          <a:xfrm>
            <a:off x="5528429" y="3685950"/>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Hộp Văn bản 74">
            <a:extLst>
              <a:ext uri="{FF2B5EF4-FFF2-40B4-BE49-F238E27FC236}">
                <a16:creationId xmlns:a16="http://schemas.microsoft.com/office/drawing/2014/main" id="{57B779E5-ADA3-DFC4-21E2-8C3684E44384}"/>
              </a:ext>
            </a:extLst>
          </p:cNvPr>
          <p:cNvSpPr txBox="1"/>
          <p:nvPr/>
        </p:nvSpPr>
        <p:spPr>
          <a:xfrm>
            <a:off x="6081186" y="3734084"/>
            <a:ext cx="1188146" cy="307777"/>
          </a:xfrm>
          <a:prstGeom prst="rect">
            <a:avLst/>
          </a:prstGeom>
          <a:solidFill>
            <a:schemeClr val="bg1"/>
          </a:solidFill>
          <a:ln>
            <a:solidFill>
              <a:schemeClr val="accent5">
                <a:lumMod val="40000"/>
                <a:lumOff val="60000"/>
              </a:schemeClr>
            </a:solidFill>
          </a:ln>
        </p:spPr>
        <p:txBody>
          <a:bodyPr wrap="none" rtlCol="0">
            <a:spAutoFit/>
          </a:bodyPr>
          <a:lstStyle/>
          <a:p>
            <a:r>
              <a:rPr lang="vi-VN" b="1" err="1">
                <a:solidFill>
                  <a:schemeClr val="tx1"/>
                </a:solidFill>
              </a:rPr>
              <a:t>Foreground</a:t>
            </a:r>
            <a:endParaRPr lang="en-US" b="1">
              <a:solidFill>
                <a:schemeClr val="tx1"/>
              </a:solidFill>
            </a:endParaRPr>
          </a:p>
        </p:txBody>
      </p:sp>
      <p:sp>
        <p:nvSpPr>
          <p:cNvPr id="18" name="Hộp Văn bản 75">
            <a:extLst>
              <a:ext uri="{FF2B5EF4-FFF2-40B4-BE49-F238E27FC236}">
                <a16:creationId xmlns:a16="http://schemas.microsoft.com/office/drawing/2014/main" id="{F1F1B460-F87E-4080-31C9-9F6F99A52F4B}"/>
              </a:ext>
            </a:extLst>
          </p:cNvPr>
          <p:cNvSpPr txBox="1"/>
          <p:nvPr/>
        </p:nvSpPr>
        <p:spPr>
          <a:xfrm>
            <a:off x="1864944" y="3378173"/>
            <a:ext cx="930063" cy="307777"/>
          </a:xfrm>
          <a:prstGeom prst="rect">
            <a:avLst/>
          </a:prstGeom>
          <a:solidFill>
            <a:schemeClr val="bg1"/>
          </a:solidFill>
          <a:ln>
            <a:solidFill>
              <a:schemeClr val="accent5">
                <a:lumMod val="40000"/>
                <a:lumOff val="60000"/>
              </a:schemeClr>
            </a:solidFill>
          </a:ln>
        </p:spPr>
        <p:txBody>
          <a:bodyPr wrap="none" rtlCol="0">
            <a:spAutoFit/>
          </a:bodyPr>
          <a:lstStyle/>
          <a:p>
            <a:r>
              <a:rPr lang="vi-VN" b="1" dirty="0">
                <a:solidFill>
                  <a:schemeClr val="tx1"/>
                </a:solidFill>
              </a:rPr>
              <a:t>Features</a:t>
            </a:r>
            <a:endParaRPr lang="en-US" b="1"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565390" y="262477"/>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grpSp>
        <p:nvGrpSpPr>
          <p:cNvPr id="1257" name="Google Shape;1257;p53"/>
          <p:cNvGrpSpPr/>
          <p:nvPr/>
        </p:nvGrpSpPr>
        <p:grpSpPr>
          <a:xfrm>
            <a:off x="8665785" y="561748"/>
            <a:ext cx="339253" cy="339253"/>
            <a:chOff x="2085525" y="4992125"/>
            <a:chExt cx="481825" cy="481825"/>
          </a:xfrm>
        </p:grpSpPr>
        <p:sp>
          <p:nvSpPr>
            <p:cNvPr id="1258" name="Google Shape;1258;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59" name="Google Shape;1259;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1260" name="Google Shape;1260;p53"/>
          <p:cNvGrpSpPr/>
          <p:nvPr/>
        </p:nvGrpSpPr>
        <p:grpSpPr>
          <a:xfrm>
            <a:off x="8660940" y="1160276"/>
            <a:ext cx="339253" cy="339253"/>
            <a:chOff x="1492675" y="4992125"/>
            <a:chExt cx="481825" cy="481825"/>
          </a:xfrm>
        </p:grpSpPr>
        <p:sp>
          <p:nvSpPr>
            <p:cNvPr id="1261" name="Google Shape;1261;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62" name="Google Shape;1262;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1263" name="Google Shape;1263;p53"/>
          <p:cNvGrpSpPr/>
          <p:nvPr/>
        </p:nvGrpSpPr>
        <p:grpSpPr>
          <a:xfrm>
            <a:off x="8660940" y="1758804"/>
            <a:ext cx="339253" cy="339253"/>
            <a:chOff x="2085525" y="4992125"/>
            <a:chExt cx="481825" cy="481825"/>
          </a:xfrm>
        </p:grpSpPr>
        <p:sp>
          <p:nvSpPr>
            <p:cNvPr id="1264" name="Google Shape;1264;p5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65" name="Google Shape;1265;p5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1266" name="Google Shape;1266;p53"/>
          <p:cNvGrpSpPr/>
          <p:nvPr/>
        </p:nvGrpSpPr>
        <p:grpSpPr>
          <a:xfrm>
            <a:off x="8660913" y="2332575"/>
            <a:ext cx="339253" cy="339253"/>
            <a:chOff x="1492675" y="4992125"/>
            <a:chExt cx="481825" cy="481825"/>
          </a:xfrm>
        </p:grpSpPr>
        <p:sp>
          <p:nvSpPr>
            <p:cNvPr id="1267" name="Google Shape;1267;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68" name="Google Shape;1268;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sp>
        <p:nvSpPr>
          <p:cNvPr id="1269" name="Google Shape;1269;p53"/>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763789" y="2921164"/>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6C216F8B-502E-71AD-9693-443E722C76C8}"/>
              </a:ext>
            </a:extLst>
          </p:cNvPr>
          <p:cNvSpPr txBox="1"/>
          <p:nvPr/>
        </p:nvSpPr>
        <p:spPr>
          <a:xfrm>
            <a:off x="487104" y="1035010"/>
            <a:ext cx="8058272" cy="1323439"/>
          </a:xfrm>
          <a:prstGeom prst="rect">
            <a:avLst/>
          </a:prstGeom>
          <a:noFill/>
        </p:spPr>
        <p:txBody>
          <a:bodyPr wrap="square">
            <a:spAutoFit/>
          </a:bodyPr>
          <a:lstStyle/>
          <a:p>
            <a:pPr marL="0" indent="0" algn="just"/>
            <a:r>
              <a:rPr lang="vi-VN" sz="2000" dirty="0">
                <a:solidFill>
                  <a:schemeClr val="tx1"/>
                </a:solidFill>
                <a:latin typeface="Barlow" panose="00000500000000000000" pitchFamily="2" charset="0"/>
              </a:rPr>
              <a:t>Nhận xét: Vì hình ảnh sử dụng hiệu ứng chroma key đã có nền màu xanh sẵn tách biệt với màu của đối tượng ở trong nên ta có thể dễ dàng dựa vào đặc trưng về màu sắc để phân tách nền và đối tượng.</a:t>
            </a:r>
          </a:p>
          <a:p>
            <a:pPr marL="0" indent="0" algn="just"/>
            <a:r>
              <a:rPr lang="vi-VN" sz="2000" dirty="0">
                <a:solidFill>
                  <a:schemeClr val="tx1"/>
                </a:solidFill>
                <a:latin typeface="Barlow" panose="00000500000000000000" pitchFamily="2" charset="0"/>
              </a:rPr>
              <a:t>Chọn kênh màu của ảnh làm đặc trưng để phân lớp.</a:t>
            </a:r>
            <a:endParaRPr lang="en-US" sz="2000" dirty="0">
              <a:solidFill>
                <a:schemeClr val="tx1"/>
              </a:solidFill>
              <a:latin typeface="Barlow" panose="00000500000000000000" pitchFamily="2" charset="0"/>
            </a:endParaRPr>
          </a:p>
        </p:txBody>
      </p:sp>
      <p:cxnSp>
        <p:nvCxnSpPr>
          <p:cNvPr id="59" name="Đường kết nối Mũi tên Thẳng 66">
            <a:extLst>
              <a:ext uri="{FF2B5EF4-FFF2-40B4-BE49-F238E27FC236}">
                <a16:creationId xmlns:a16="http://schemas.microsoft.com/office/drawing/2014/main" id="{BAE9198F-3DE9-6F2A-B523-0BEEC9872D44}"/>
              </a:ext>
            </a:extLst>
          </p:cNvPr>
          <p:cNvCxnSpPr>
            <a:cxnSpLocks/>
          </p:cNvCxnSpPr>
          <p:nvPr/>
        </p:nvCxnSpPr>
        <p:spPr>
          <a:xfrm>
            <a:off x="2514216" y="2735502"/>
            <a:ext cx="961095" cy="16012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Hình chữ nhật 67">
            <a:extLst>
              <a:ext uri="{FF2B5EF4-FFF2-40B4-BE49-F238E27FC236}">
                <a16:creationId xmlns:a16="http://schemas.microsoft.com/office/drawing/2014/main" id="{C488F79F-1AA8-DDD7-3C07-4A4B8316DC59}"/>
              </a:ext>
            </a:extLst>
          </p:cNvPr>
          <p:cNvSpPr/>
          <p:nvPr/>
        </p:nvSpPr>
        <p:spPr>
          <a:xfrm>
            <a:off x="3634988" y="2795224"/>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err="1">
                <a:solidFill>
                  <a:schemeClr val="tx1"/>
                </a:solidFill>
              </a:rPr>
              <a:t>Logistic</a:t>
            </a:r>
            <a:r>
              <a:rPr lang="vi-VN">
                <a:solidFill>
                  <a:schemeClr val="tx1"/>
                </a:solidFill>
              </a:rPr>
              <a:t> </a:t>
            </a:r>
            <a:r>
              <a:rPr lang="vi-VN" err="1">
                <a:solidFill>
                  <a:schemeClr val="tx1"/>
                </a:solidFill>
              </a:rPr>
              <a:t>Regression</a:t>
            </a:r>
            <a:r>
              <a:rPr lang="vi-VN">
                <a:solidFill>
                  <a:schemeClr val="tx1"/>
                </a:solidFill>
              </a:rPr>
              <a:t> </a:t>
            </a:r>
            <a:r>
              <a:rPr lang="vi-VN" err="1">
                <a:solidFill>
                  <a:schemeClr val="tx1"/>
                </a:solidFill>
              </a:rPr>
              <a:t>Model</a:t>
            </a:r>
            <a:endParaRPr lang="en-US">
              <a:solidFill>
                <a:schemeClr val="tx1"/>
              </a:solidFill>
            </a:endParaRPr>
          </a:p>
        </p:txBody>
      </p:sp>
      <p:sp>
        <p:nvSpPr>
          <p:cNvPr id="61" name="Hộp Văn bản 68">
            <a:extLst>
              <a:ext uri="{FF2B5EF4-FFF2-40B4-BE49-F238E27FC236}">
                <a16:creationId xmlns:a16="http://schemas.microsoft.com/office/drawing/2014/main" id="{887447D0-AC8C-DCBC-33B1-159145A4441D}"/>
              </a:ext>
            </a:extLst>
          </p:cNvPr>
          <p:cNvSpPr txBox="1"/>
          <p:nvPr/>
        </p:nvSpPr>
        <p:spPr>
          <a:xfrm>
            <a:off x="6002337" y="3232910"/>
            <a:ext cx="114005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a:solidFill>
                  <a:schemeClr val="tx1"/>
                </a:solidFill>
              </a:rPr>
              <a:t>Background</a:t>
            </a:r>
            <a:endParaRPr lang="en-US" dirty="0">
              <a:solidFill>
                <a:schemeClr val="tx1"/>
              </a:solidFill>
            </a:endParaRPr>
          </a:p>
        </p:txBody>
      </p:sp>
      <p:cxnSp>
        <p:nvCxnSpPr>
          <p:cNvPr id="62" name="Đường kết nối Mũi tên Thẳng 69">
            <a:extLst>
              <a:ext uri="{FF2B5EF4-FFF2-40B4-BE49-F238E27FC236}">
                <a16:creationId xmlns:a16="http://schemas.microsoft.com/office/drawing/2014/main" id="{DBF54014-F695-5DCA-E00A-AC53FB2A29BB}"/>
              </a:ext>
            </a:extLst>
          </p:cNvPr>
          <p:cNvCxnSpPr/>
          <p:nvPr/>
        </p:nvCxnSpPr>
        <p:spPr>
          <a:xfrm flipV="1">
            <a:off x="5411633" y="2741734"/>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Đường kết nối Mũi tên Thẳng 70">
            <a:extLst>
              <a:ext uri="{FF2B5EF4-FFF2-40B4-BE49-F238E27FC236}">
                <a16:creationId xmlns:a16="http://schemas.microsoft.com/office/drawing/2014/main" id="{5FDCD323-C226-CEAC-D9BB-A1E59B6E80E3}"/>
              </a:ext>
            </a:extLst>
          </p:cNvPr>
          <p:cNvCxnSpPr/>
          <p:nvPr/>
        </p:nvCxnSpPr>
        <p:spPr>
          <a:xfrm>
            <a:off x="5416878" y="3228701"/>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16" name="Hộp Văn bản 71">
            <a:extLst>
              <a:ext uri="{FF2B5EF4-FFF2-40B4-BE49-F238E27FC236}">
                <a16:creationId xmlns:a16="http://schemas.microsoft.com/office/drawing/2014/main" id="{DAEBA1DE-8359-A6B0-7F75-3251AC2BED20}"/>
              </a:ext>
            </a:extLst>
          </p:cNvPr>
          <p:cNvSpPr txBox="1"/>
          <p:nvPr/>
        </p:nvSpPr>
        <p:spPr>
          <a:xfrm>
            <a:off x="1709438" y="2431496"/>
            <a:ext cx="690500"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RED</a:t>
            </a:r>
            <a:endParaRPr lang="en-US" dirty="0">
              <a:solidFill>
                <a:schemeClr val="tx1"/>
              </a:solidFill>
            </a:endParaRPr>
          </a:p>
        </p:txBody>
      </p:sp>
      <p:sp>
        <p:nvSpPr>
          <p:cNvPr id="1217" name="Hộp Văn bản 72">
            <a:extLst>
              <a:ext uri="{FF2B5EF4-FFF2-40B4-BE49-F238E27FC236}">
                <a16:creationId xmlns:a16="http://schemas.microsoft.com/office/drawing/2014/main" id="{9242A6A0-77A5-F018-437D-651A1684BDB7}"/>
              </a:ext>
            </a:extLst>
          </p:cNvPr>
          <p:cNvSpPr txBox="1"/>
          <p:nvPr/>
        </p:nvSpPr>
        <p:spPr>
          <a:xfrm>
            <a:off x="1629119" y="2967534"/>
            <a:ext cx="851242"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GREEN</a:t>
            </a:r>
            <a:endParaRPr lang="en-US" dirty="0">
              <a:solidFill>
                <a:schemeClr val="tx1"/>
              </a:solidFill>
            </a:endParaRPr>
          </a:p>
        </p:txBody>
      </p:sp>
      <p:sp>
        <p:nvSpPr>
          <p:cNvPr id="1218" name="Hộp Văn bản 73">
            <a:extLst>
              <a:ext uri="{FF2B5EF4-FFF2-40B4-BE49-F238E27FC236}">
                <a16:creationId xmlns:a16="http://schemas.microsoft.com/office/drawing/2014/main" id="{75FED67A-3750-4273-B418-69D47B98C767}"/>
              </a:ext>
            </a:extLst>
          </p:cNvPr>
          <p:cNvSpPr txBox="1"/>
          <p:nvPr/>
        </p:nvSpPr>
        <p:spPr>
          <a:xfrm>
            <a:off x="6000721" y="2569540"/>
            <a:ext cx="1107996" cy="307777"/>
          </a:xfrm>
          <a:prstGeom prst="rect">
            <a:avLst/>
          </a:prstGeom>
          <a:solidFill>
            <a:schemeClr val="bg1"/>
          </a:solidFill>
          <a:ln>
            <a:solidFill>
              <a:schemeClr val="accent5">
                <a:lumMod val="40000"/>
                <a:lumOff val="60000"/>
              </a:schemeClr>
            </a:solidFill>
          </a:ln>
        </p:spPr>
        <p:txBody>
          <a:bodyPr wrap="none" rtlCol="0">
            <a:spAutoFit/>
          </a:bodyPr>
          <a:lstStyle/>
          <a:p>
            <a:r>
              <a:rPr lang="vi-VN" err="1">
                <a:solidFill>
                  <a:schemeClr val="tx1"/>
                </a:solidFill>
              </a:rPr>
              <a:t>Foreground</a:t>
            </a:r>
            <a:endParaRPr lang="en-US">
              <a:solidFill>
                <a:schemeClr val="tx1"/>
              </a:solidFill>
            </a:endParaRPr>
          </a:p>
        </p:txBody>
      </p:sp>
      <p:sp>
        <p:nvSpPr>
          <p:cNvPr id="1219" name="Hộp Văn bản 74">
            <a:extLst>
              <a:ext uri="{FF2B5EF4-FFF2-40B4-BE49-F238E27FC236}">
                <a16:creationId xmlns:a16="http://schemas.microsoft.com/office/drawing/2014/main" id="{D5DF769B-4E47-EED0-541E-0E707888D0EF}"/>
              </a:ext>
            </a:extLst>
          </p:cNvPr>
          <p:cNvSpPr txBox="1"/>
          <p:nvPr/>
        </p:nvSpPr>
        <p:spPr>
          <a:xfrm>
            <a:off x="1659210" y="3484212"/>
            <a:ext cx="790956" cy="307777"/>
          </a:xfrm>
          <a:prstGeom prst="rect">
            <a:avLst/>
          </a:prstGeom>
          <a:solidFill>
            <a:schemeClr val="bg1"/>
          </a:solidFill>
          <a:ln>
            <a:solidFill>
              <a:schemeClr val="accent5">
                <a:lumMod val="40000"/>
                <a:lumOff val="60000"/>
              </a:schemeClr>
            </a:solidFill>
          </a:ln>
        </p:spPr>
        <p:txBody>
          <a:bodyPr wrap="square" rtlCol="0">
            <a:spAutoFit/>
          </a:bodyPr>
          <a:lstStyle/>
          <a:p>
            <a:r>
              <a:rPr lang="vi-VN">
                <a:solidFill>
                  <a:schemeClr val="tx1"/>
                </a:solidFill>
              </a:rPr>
              <a:t>BLUE</a:t>
            </a:r>
            <a:endParaRPr lang="en-US">
              <a:solidFill>
                <a:schemeClr val="tx1"/>
              </a:solidFill>
            </a:endParaRPr>
          </a:p>
        </p:txBody>
      </p:sp>
      <p:cxnSp>
        <p:nvCxnSpPr>
          <p:cNvPr id="1220" name="Đường kết nối Mũi tên Thẳng 75">
            <a:extLst>
              <a:ext uri="{FF2B5EF4-FFF2-40B4-BE49-F238E27FC236}">
                <a16:creationId xmlns:a16="http://schemas.microsoft.com/office/drawing/2014/main" id="{5970D8F0-BE87-A810-00D8-43AFD98E33FB}"/>
              </a:ext>
            </a:extLst>
          </p:cNvPr>
          <p:cNvCxnSpPr>
            <a:cxnSpLocks/>
          </p:cNvCxnSpPr>
          <p:nvPr/>
        </p:nvCxnSpPr>
        <p:spPr>
          <a:xfrm flipV="1">
            <a:off x="2591288" y="3121422"/>
            <a:ext cx="777113" cy="2699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1" name="Đường kết nối Mũi tên Thẳng 76">
            <a:extLst>
              <a:ext uri="{FF2B5EF4-FFF2-40B4-BE49-F238E27FC236}">
                <a16:creationId xmlns:a16="http://schemas.microsoft.com/office/drawing/2014/main" id="{BD376353-A046-98EF-DEF4-DFFBD58C4A8E}"/>
              </a:ext>
            </a:extLst>
          </p:cNvPr>
          <p:cNvCxnSpPr>
            <a:cxnSpLocks/>
          </p:cNvCxnSpPr>
          <p:nvPr/>
        </p:nvCxnSpPr>
        <p:spPr>
          <a:xfrm flipV="1">
            <a:off x="2621125" y="3323694"/>
            <a:ext cx="747276" cy="298872"/>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22" name="Hình ảnh 2">
            <a:extLst>
              <a:ext uri="{FF2B5EF4-FFF2-40B4-BE49-F238E27FC236}">
                <a16:creationId xmlns:a16="http://schemas.microsoft.com/office/drawing/2014/main" id="{D54B6492-8959-A9FA-04F9-086E70BFAD9F}"/>
              </a:ext>
            </a:extLst>
          </p:cNvPr>
          <p:cNvPicPr>
            <a:picLocks noChangeAspect="1"/>
          </p:cNvPicPr>
          <p:nvPr/>
        </p:nvPicPr>
        <p:blipFill>
          <a:blip r:embed="rId3"/>
          <a:stretch>
            <a:fillRect/>
          </a:stretch>
        </p:blipFill>
        <p:spPr>
          <a:xfrm>
            <a:off x="2054688" y="2502201"/>
            <a:ext cx="4725879" cy="1871367"/>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59"/>
                                        </p:tgtEl>
                                      </p:cBhvr>
                                    </p:animEffect>
                                    <p:anim calcmode="lin" valueType="num">
                                      <p:cBhvr>
                                        <p:cTn id="7" dur="1000"/>
                                        <p:tgtEl>
                                          <p:spTgt spid="59"/>
                                        </p:tgtEl>
                                        <p:attrNameLst>
                                          <p:attrName>ppt_x</p:attrName>
                                        </p:attrNameLst>
                                      </p:cBhvr>
                                      <p:tavLst>
                                        <p:tav tm="0">
                                          <p:val>
                                            <p:strVal val="ppt_x"/>
                                          </p:val>
                                        </p:tav>
                                        <p:tav tm="100000">
                                          <p:val>
                                            <p:strVal val="ppt_x"/>
                                          </p:val>
                                        </p:tav>
                                      </p:tavLst>
                                    </p:anim>
                                    <p:anim calcmode="lin" valueType="num">
                                      <p:cBhvr>
                                        <p:cTn id="8" dur="1000"/>
                                        <p:tgtEl>
                                          <p:spTgt spid="59"/>
                                        </p:tgtEl>
                                        <p:attrNameLst>
                                          <p:attrName>ppt_y</p:attrName>
                                        </p:attrNameLst>
                                      </p:cBhvr>
                                      <p:tavLst>
                                        <p:tav tm="0">
                                          <p:val>
                                            <p:strVal val="ppt_y"/>
                                          </p:val>
                                        </p:tav>
                                        <p:tav tm="100000">
                                          <p:val>
                                            <p:strVal val="ppt_y+.1"/>
                                          </p:val>
                                        </p:tav>
                                      </p:tavLst>
                                    </p:anim>
                                    <p:set>
                                      <p:cBhvr>
                                        <p:cTn id="9" dur="1" fill="hold">
                                          <p:stCondLst>
                                            <p:cond delay="999"/>
                                          </p:stCondLst>
                                        </p:cTn>
                                        <p:tgtEl>
                                          <p:spTgt spid="59"/>
                                        </p:tgtEl>
                                        <p:attrNameLst>
                                          <p:attrName>style.visibility</p:attrName>
                                        </p:attrNameLst>
                                      </p:cBhvr>
                                      <p:to>
                                        <p:strVal val="hidden"/>
                                      </p:to>
                                    </p:set>
                                  </p:childTnLst>
                                </p:cTn>
                              </p:par>
                              <p:par>
                                <p:cTn id="10" presetID="42" presetClass="exit" presetSubtype="0" fill="hold" grpId="0" nodeType="withEffect">
                                  <p:stCondLst>
                                    <p:cond delay="0"/>
                                  </p:stCondLst>
                                  <p:childTnLst>
                                    <p:animEffect transition="out" filter="fade">
                                      <p:cBhvr>
                                        <p:cTn id="11" dur="1000"/>
                                        <p:tgtEl>
                                          <p:spTgt spid="60"/>
                                        </p:tgtEl>
                                      </p:cBhvr>
                                    </p:animEffect>
                                    <p:anim calcmode="lin" valueType="num">
                                      <p:cBhvr>
                                        <p:cTn id="12" dur="1000"/>
                                        <p:tgtEl>
                                          <p:spTgt spid="60"/>
                                        </p:tgtEl>
                                        <p:attrNameLst>
                                          <p:attrName>ppt_x</p:attrName>
                                        </p:attrNameLst>
                                      </p:cBhvr>
                                      <p:tavLst>
                                        <p:tav tm="0">
                                          <p:val>
                                            <p:strVal val="ppt_x"/>
                                          </p:val>
                                        </p:tav>
                                        <p:tav tm="100000">
                                          <p:val>
                                            <p:strVal val="ppt_x"/>
                                          </p:val>
                                        </p:tav>
                                      </p:tavLst>
                                    </p:anim>
                                    <p:anim calcmode="lin" valueType="num">
                                      <p:cBhvr>
                                        <p:cTn id="13" dur="1000"/>
                                        <p:tgtEl>
                                          <p:spTgt spid="60"/>
                                        </p:tgtEl>
                                        <p:attrNameLst>
                                          <p:attrName>ppt_y</p:attrName>
                                        </p:attrNameLst>
                                      </p:cBhvr>
                                      <p:tavLst>
                                        <p:tav tm="0">
                                          <p:val>
                                            <p:strVal val="ppt_y"/>
                                          </p:val>
                                        </p:tav>
                                        <p:tav tm="100000">
                                          <p:val>
                                            <p:strVal val="ppt_y+.1"/>
                                          </p:val>
                                        </p:tav>
                                      </p:tavLst>
                                    </p:anim>
                                    <p:set>
                                      <p:cBhvr>
                                        <p:cTn id="14" dur="1" fill="hold">
                                          <p:stCondLst>
                                            <p:cond delay="999"/>
                                          </p:stCondLst>
                                        </p:cTn>
                                        <p:tgtEl>
                                          <p:spTgt spid="60"/>
                                        </p:tgtEl>
                                        <p:attrNameLst>
                                          <p:attrName>style.visibility</p:attrName>
                                        </p:attrNameLst>
                                      </p:cBhvr>
                                      <p:to>
                                        <p:strVal val="hidden"/>
                                      </p:to>
                                    </p:set>
                                  </p:childTnLst>
                                </p:cTn>
                              </p:par>
                              <p:par>
                                <p:cTn id="15" presetID="42" presetClass="exit" presetSubtype="0" fill="hold" grpId="0" nodeType="withEffect">
                                  <p:stCondLst>
                                    <p:cond delay="0"/>
                                  </p:stCondLst>
                                  <p:childTnLst>
                                    <p:animEffect transition="out" filter="fade">
                                      <p:cBhvr>
                                        <p:cTn id="16" dur="1000"/>
                                        <p:tgtEl>
                                          <p:spTgt spid="61"/>
                                        </p:tgtEl>
                                      </p:cBhvr>
                                    </p:animEffect>
                                    <p:anim calcmode="lin" valueType="num">
                                      <p:cBhvr>
                                        <p:cTn id="17" dur="1000"/>
                                        <p:tgtEl>
                                          <p:spTgt spid="61"/>
                                        </p:tgtEl>
                                        <p:attrNameLst>
                                          <p:attrName>ppt_x</p:attrName>
                                        </p:attrNameLst>
                                      </p:cBhvr>
                                      <p:tavLst>
                                        <p:tav tm="0">
                                          <p:val>
                                            <p:strVal val="ppt_x"/>
                                          </p:val>
                                        </p:tav>
                                        <p:tav tm="100000">
                                          <p:val>
                                            <p:strVal val="ppt_x"/>
                                          </p:val>
                                        </p:tav>
                                      </p:tavLst>
                                    </p:anim>
                                    <p:anim calcmode="lin" valueType="num">
                                      <p:cBhvr>
                                        <p:cTn id="18" dur="1000"/>
                                        <p:tgtEl>
                                          <p:spTgt spid="61"/>
                                        </p:tgtEl>
                                        <p:attrNameLst>
                                          <p:attrName>ppt_y</p:attrName>
                                        </p:attrNameLst>
                                      </p:cBhvr>
                                      <p:tavLst>
                                        <p:tav tm="0">
                                          <p:val>
                                            <p:strVal val="ppt_y"/>
                                          </p:val>
                                        </p:tav>
                                        <p:tav tm="100000">
                                          <p:val>
                                            <p:strVal val="ppt_y+.1"/>
                                          </p:val>
                                        </p:tav>
                                      </p:tavLst>
                                    </p:anim>
                                    <p:set>
                                      <p:cBhvr>
                                        <p:cTn id="19" dur="1" fill="hold">
                                          <p:stCondLst>
                                            <p:cond delay="999"/>
                                          </p:stCondLst>
                                        </p:cTn>
                                        <p:tgtEl>
                                          <p:spTgt spid="61"/>
                                        </p:tgtEl>
                                        <p:attrNameLst>
                                          <p:attrName>style.visibility</p:attrName>
                                        </p:attrNameLst>
                                      </p:cBhvr>
                                      <p:to>
                                        <p:strVal val="hidden"/>
                                      </p:to>
                                    </p:set>
                                  </p:childTnLst>
                                </p:cTn>
                              </p:par>
                              <p:par>
                                <p:cTn id="20" presetID="42" presetClass="exit" presetSubtype="0" fill="hold" nodeType="withEffect">
                                  <p:stCondLst>
                                    <p:cond delay="0"/>
                                  </p:stCondLst>
                                  <p:childTnLst>
                                    <p:animEffect transition="out" filter="fade">
                                      <p:cBhvr>
                                        <p:cTn id="21" dur="1000"/>
                                        <p:tgtEl>
                                          <p:spTgt spid="62"/>
                                        </p:tgtEl>
                                      </p:cBhvr>
                                    </p:animEffect>
                                    <p:anim calcmode="lin" valueType="num">
                                      <p:cBhvr>
                                        <p:cTn id="22" dur="1000"/>
                                        <p:tgtEl>
                                          <p:spTgt spid="62"/>
                                        </p:tgtEl>
                                        <p:attrNameLst>
                                          <p:attrName>ppt_x</p:attrName>
                                        </p:attrNameLst>
                                      </p:cBhvr>
                                      <p:tavLst>
                                        <p:tav tm="0">
                                          <p:val>
                                            <p:strVal val="ppt_x"/>
                                          </p:val>
                                        </p:tav>
                                        <p:tav tm="100000">
                                          <p:val>
                                            <p:strVal val="ppt_x"/>
                                          </p:val>
                                        </p:tav>
                                      </p:tavLst>
                                    </p:anim>
                                    <p:anim calcmode="lin" valueType="num">
                                      <p:cBhvr>
                                        <p:cTn id="23" dur="1000"/>
                                        <p:tgtEl>
                                          <p:spTgt spid="62"/>
                                        </p:tgtEl>
                                        <p:attrNameLst>
                                          <p:attrName>ppt_y</p:attrName>
                                        </p:attrNameLst>
                                      </p:cBhvr>
                                      <p:tavLst>
                                        <p:tav tm="0">
                                          <p:val>
                                            <p:strVal val="ppt_y"/>
                                          </p:val>
                                        </p:tav>
                                        <p:tav tm="100000">
                                          <p:val>
                                            <p:strVal val="ppt_y+.1"/>
                                          </p:val>
                                        </p:tav>
                                      </p:tavLst>
                                    </p:anim>
                                    <p:set>
                                      <p:cBhvr>
                                        <p:cTn id="24" dur="1" fill="hold">
                                          <p:stCondLst>
                                            <p:cond delay="999"/>
                                          </p:stCondLst>
                                        </p:cTn>
                                        <p:tgtEl>
                                          <p:spTgt spid="62"/>
                                        </p:tgtEl>
                                        <p:attrNameLst>
                                          <p:attrName>style.visibility</p:attrName>
                                        </p:attrNameLst>
                                      </p:cBhvr>
                                      <p:to>
                                        <p:strVal val="hidden"/>
                                      </p:to>
                                    </p:set>
                                  </p:childTnLst>
                                </p:cTn>
                              </p:par>
                              <p:par>
                                <p:cTn id="25" presetID="42" presetClass="exit" presetSubtype="0" fill="hold" nodeType="withEffect">
                                  <p:stCondLst>
                                    <p:cond delay="0"/>
                                  </p:stCondLst>
                                  <p:childTnLst>
                                    <p:animEffect transition="out" filter="fade">
                                      <p:cBhvr>
                                        <p:cTn id="26" dur="1000"/>
                                        <p:tgtEl>
                                          <p:spTgt spid="63"/>
                                        </p:tgtEl>
                                      </p:cBhvr>
                                    </p:animEffect>
                                    <p:anim calcmode="lin" valueType="num">
                                      <p:cBhvr>
                                        <p:cTn id="27" dur="1000"/>
                                        <p:tgtEl>
                                          <p:spTgt spid="63"/>
                                        </p:tgtEl>
                                        <p:attrNameLst>
                                          <p:attrName>ppt_x</p:attrName>
                                        </p:attrNameLst>
                                      </p:cBhvr>
                                      <p:tavLst>
                                        <p:tav tm="0">
                                          <p:val>
                                            <p:strVal val="ppt_x"/>
                                          </p:val>
                                        </p:tav>
                                        <p:tav tm="100000">
                                          <p:val>
                                            <p:strVal val="ppt_x"/>
                                          </p:val>
                                        </p:tav>
                                      </p:tavLst>
                                    </p:anim>
                                    <p:anim calcmode="lin" valueType="num">
                                      <p:cBhvr>
                                        <p:cTn id="28" dur="1000"/>
                                        <p:tgtEl>
                                          <p:spTgt spid="63"/>
                                        </p:tgtEl>
                                        <p:attrNameLst>
                                          <p:attrName>ppt_y</p:attrName>
                                        </p:attrNameLst>
                                      </p:cBhvr>
                                      <p:tavLst>
                                        <p:tav tm="0">
                                          <p:val>
                                            <p:strVal val="ppt_y"/>
                                          </p:val>
                                        </p:tav>
                                        <p:tav tm="100000">
                                          <p:val>
                                            <p:strVal val="ppt_y+.1"/>
                                          </p:val>
                                        </p:tav>
                                      </p:tavLst>
                                    </p:anim>
                                    <p:set>
                                      <p:cBhvr>
                                        <p:cTn id="29" dur="1" fill="hold">
                                          <p:stCondLst>
                                            <p:cond delay="999"/>
                                          </p:stCondLst>
                                        </p:cTn>
                                        <p:tgtEl>
                                          <p:spTgt spid="63"/>
                                        </p:tgtEl>
                                        <p:attrNameLst>
                                          <p:attrName>style.visibility</p:attrName>
                                        </p:attrNameLst>
                                      </p:cBhvr>
                                      <p:to>
                                        <p:strVal val="hidden"/>
                                      </p:to>
                                    </p:set>
                                  </p:childTnLst>
                                </p:cTn>
                              </p:par>
                              <p:par>
                                <p:cTn id="30" presetID="42" presetClass="exit" presetSubtype="0" fill="hold" grpId="0" nodeType="withEffect">
                                  <p:stCondLst>
                                    <p:cond delay="0"/>
                                  </p:stCondLst>
                                  <p:childTnLst>
                                    <p:animEffect transition="out" filter="fade">
                                      <p:cBhvr>
                                        <p:cTn id="31" dur="1000"/>
                                        <p:tgtEl>
                                          <p:spTgt spid="1216"/>
                                        </p:tgtEl>
                                      </p:cBhvr>
                                    </p:animEffect>
                                    <p:anim calcmode="lin" valueType="num">
                                      <p:cBhvr>
                                        <p:cTn id="32" dur="1000"/>
                                        <p:tgtEl>
                                          <p:spTgt spid="1216"/>
                                        </p:tgtEl>
                                        <p:attrNameLst>
                                          <p:attrName>ppt_x</p:attrName>
                                        </p:attrNameLst>
                                      </p:cBhvr>
                                      <p:tavLst>
                                        <p:tav tm="0">
                                          <p:val>
                                            <p:strVal val="ppt_x"/>
                                          </p:val>
                                        </p:tav>
                                        <p:tav tm="100000">
                                          <p:val>
                                            <p:strVal val="ppt_x"/>
                                          </p:val>
                                        </p:tav>
                                      </p:tavLst>
                                    </p:anim>
                                    <p:anim calcmode="lin" valueType="num">
                                      <p:cBhvr>
                                        <p:cTn id="33" dur="1000"/>
                                        <p:tgtEl>
                                          <p:spTgt spid="1216"/>
                                        </p:tgtEl>
                                        <p:attrNameLst>
                                          <p:attrName>ppt_y</p:attrName>
                                        </p:attrNameLst>
                                      </p:cBhvr>
                                      <p:tavLst>
                                        <p:tav tm="0">
                                          <p:val>
                                            <p:strVal val="ppt_y"/>
                                          </p:val>
                                        </p:tav>
                                        <p:tav tm="100000">
                                          <p:val>
                                            <p:strVal val="ppt_y+.1"/>
                                          </p:val>
                                        </p:tav>
                                      </p:tavLst>
                                    </p:anim>
                                    <p:set>
                                      <p:cBhvr>
                                        <p:cTn id="34" dur="1" fill="hold">
                                          <p:stCondLst>
                                            <p:cond delay="999"/>
                                          </p:stCondLst>
                                        </p:cTn>
                                        <p:tgtEl>
                                          <p:spTgt spid="1216"/>
                                        </p:tgtEl>
                                        <p:attrNameLst>
                                          <p:attrName>style.visibility</p:attrName>
                                        </p:attrNameLst>
                                      </p:cBhvr>
                                      <p:to>
                                        <p:strVal val="hidden"/>
                                      </p:to>
                                    </p:set>
                                  </p:childTnLst>
                                </p:cTn>
                              </p:par>
                              <p:par>
                                <p:cTn id="35" presetID="42" presetClass="exit" presetSubtype="0" fill="hold" grpId="0" nodeType="withEffect">
                                  <p:stCondLst>
                                    <p:cond delay="0"/>
                                  </p:stCondLst>
                                  <p:childTnLst>
                                    <p:animEffect transition="out" filter="fade">
                                      <p:cBhvr>
                                        <p:cTn id="36" dur="1000"/>
                                        <p:tgtEl>
                                          <p:spTgt spid="1217"/>
                                        </p:tgtEl>
                                      </p:cBhvr>
                                    </p:animEffect>
                                    <p:anim calcmode="lin" valueType="num">
                                      <p:cBhvr>
                                        <p:cTn id="37" dur="1000"/>
                                        <p:tgtEl>
                                          <p:spTgt spid="1217"/>
                                        </p:tgtEl>
                                        <p:attrNameLst>
                                          <p:attrName>ppt_x</p:attrName>
                                        </p:attrNameLst>
                                      </p:cBhvr>
                                      <p:tavLst>
                                        <p:tav tm="0">
                                          <p:val>
                                            <p:strVal val="ppt_x"/>
                                          </p:val>
                                        </p:tav>
                                        <p:tav tm="100000">
                                          <p:val>
                                            <p:strVal val="ppt_x"/>
                                          </p:val>
                                        </p:tav>
                                      </p:tavLst>
                                    </p:anim>
                                    <p:anim calcmode="lin" valueType="num">
                                      <p:cBhvr>
                                        <p:cTn id="38" dur="1000"/>
                                        <p:tgtEl>
                                          <p:spTgt spid="1217"/>
                                        </p:tgtEl>
                                        <p:attrNameLst>
                                          <p:attrName>ppt_y</p:attrName>
                                        </p:attrNameLst>
                                      </p:cBhvr>
                                      <p:tavLst>
                                        <p:tav tm="0">
                                          <p:val>
                                            <p:strVal val="ppt_y"/>
                                          </p:val>
                                        </p:tav>
                                        <p:tav tm="100000">
                                          <p:val>
                                            <p:strVal val="ppt_y+.1"/>
                                          </p:val>
                                        </p:tav>
                                      </p:tavLst>
                                    </p:anim>
                                    <p:set>
                                      <p:cBhvr>
                                        <p:cTn id="39" dur="1" fill="hold">
                                          <p:stCondLst>
                                            <p:cond delay="999"/>
                                          </p:stCondLst>
                                        </p:cTn>
                                        <p:tgtEl>
                                          <p:spTgt spid="1217"/>
                                        </p:tgtEl>
                                        <p:attrNameLst>
                                          <p:attrName>style.visibility</p:attrName>
                                        </p:attrNameLst>
                                      </p:cBhvr>
                                      <p:to>
                                        <p:strVal val="hidden"/>
                                      </p:to>
                                    </p:set>
                                  </p:childTnLst>
                                </p:cTn>
                              </p:par>
                              <p:par>
                                <p:cTn id="40" presetID="42" presetClass="exit" presetSubtype="0" fill="hold" grpId="0" nodeType="withEffect">
                                  <p:stCondLst>
                                    <p:cond delay="0"/>
                                  </p:stCondLst>
                                  <p:childTnLst>
                                    <p:animEffect transition="out" filter="fade">
                                      <p:cBhvr>
                                        <p:cTn id="41" dur="1000"/>
                                        <p:tgtEl>
                                          <p:spTgt spid="1218"/>
                                        </p:tgtEl>
                                      </p:cBhvr>
                                    </p:animEffect>
                                    <p:anim calcmode="lin" valueType="num">
                                      <p:cBhvr>
                                        <p:cTn id="42" dur="1000"/>
                                        <p:tgtEl>
                                          <p:spTgt spid="1218"/>
                                        </p:tgtEl>
                                        <p:attrNameLst>
                                          <p:attrName>ppt_x</p:attrName>
                                        </p:attrNameLst>
                                      </p:cBhvr>
                                      <p:tavLst>
                                        <p:tav tm="0">
                                          <p:val>
                                            <p:strVal val="ppt_x"/>
                                          </p:val>
                                        </p:tav>
                                        <p:tav tm="100000">
                                          <p:val>
                                            <p:strVal val="ppt_x"/>
                                          </p:val>
                                        </p:tav>
                                      </p:tavLst>
                                    </p:anim>
                                    <p:anim calcmode="lin" valueType="num">
                                      <p:cBhvr>
                                        <p:cTn id="43" dur="1000"/>
                                        <p:tgtEl>
                                          <p:spTgt spid="1218"/>
                                        </p:tgtEl>
                                        <p:attrNameLst>
                                          <p:attrName>ppt_y</p:attrName>
                                        </p:attrNameLst>
                                      </p:cBhvr>
                                      <p:tavLst>
                                        <p:tav tm="0">
                                          <p:val>
                                            <p:strVal val="ppt_y"/>
                                          </p:val>
                                        </p:tav>
                                        <p:tav tm="100000">
                                          <p:val>
                                            <p:strVal val="ppt_y+.1"/>
                                          </p:val>
                                        </p:tav>
                                      </p:tavLst>
                                    </p:anim>
                                    <p:set>
                                      <p:cBhvr>
                                        <p:cTn id="44" dur="1" fill="hold">
                                          <p:stCondLst>
                                            <p:cond delay="999"/>
                                          </p:stCondLst>
                                        </p:cTn>
                                        <p:tgtEl>
                                          <p:spTgt spid="1218"/>
                                        </p:tgtEl>
                                        <p:attrNameLst>
                                          <p:attrName>style.visibility</p:attrName>
                                        </p:attrNameLst>
                                      </p:cBhvr>
                                      <p:to>
                                        <p:strVal val="hidden"/>
                                      </p:to>
                                    </p:set>
                                  </p:childTnLst>
                                </p:cTn>
                              </p:par>
                              <p:par>
                                <p:cTn id="45" presetID="42" presetClass="exit" presetSubtype="0" fill="hold" grpId="0" nodeType="withEffect">
                                  <p:stCondLst>
                                    <p:cond delay="0"/>
                                  </p:stCondLst>
                                  <p:childTnLst>
                                    <p:animEffect transition="out" filter="fade">
                                      <p:cBhvr>
                                        <p:cTn id="46" dur="1000"/>
                                        <p:tgtEl>
                                          <p:spTgt spid="1219"/>
                                        </p:tgtEl>
                                      </p:cBhvr>
                                    </p:animEffect>
                                    <p:anim calcmode="lin" valueType="num">
                                      <p:cBhvr>
                                        <p:cTn id="47" dur="1000"/>
                                        <p:tgtEl>
                                          <p:spTgt spid="1219"/>
                                        </p:tgtEl>
                                        <p:attrNameLst>
                                          <p:attrName>ppt_x</p:attrName>
                                        </p:attrNameLst>
                                      </p:cBhvr>
                                      <p:tavLst>
                                        <p:tav tm="0">
                                          <p:val>
                                            <p:strVal val="ppt_x"/>
                                          </p:val>
                                        </p:tav>
                                        <p:tav tm="100000">
                                          <p:val>
                                            <p:strVal val="ppt_x"/>
                                          </p:val>
                                        </p:tav>
                                      </p:tavLst>
                                    </p:anim>
                                    <p:anim calcmode="lin" valueType="num">
                                      <p:cBhvr>
                                        <p:cTn id="48" dur="1000"/>
                                        <p:tgtEl>
                                          <p:spTgt spid="1219"/>
                                        </p:tgtEl>
                                        <p:attrNameLst>
                                          <p:attrName>ppt_y</p:attrName>
                                        </p:attrNameLst>
                                      </p:cBhvr>
                                      <p:tavLst>
                                        <p:tav tm="0">
                                          <p:val>
                                            <p:strVal val="ppt_y"/>
                                          </p:val>
                                        </p:tav>
                                        <p:tav tm="100000">
                                          <p:val>
                                            <p:strVal val="ppt_y+.1"/>
                                          </p:val>
                                        </p:tav>
                                      </p:tavLst>
                                    </p:anim>
                                    <p:set>
                                      <p:cBhvr>
                                        <p:cTn id="49" dur="1" fill="hold">
                                          <p:stCondLst>
                                            <p:cond delay="999"/>
                                          </p:stCondLst>
                                        </p:cTn>
                                        <p:tgtEl>
                                          <p:spTgt spid="1219"/>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1000"/>
                                        <p:tgtEl>
                                          <p:spTgt spid="1220"/>
                                        </p:tgtEl>
                                      </p:cBhvr>
                                    </p:animEffect>
                                    <p:anim calcmode="lin" valueType="num">
                                      <p:cBhvr>
                                        <p:cTn id="52" dur="1000"/>
                                        <p:tgtEl>
                                          <p:spTgt spid="1220"/>
                                        </p:tgtEl>
                                        <p:attrNameLst>
                                          <p:attrName>ppt_x</p:attrName>
                                        </p:attrNameLst>
                                      </p:cBhvr>
                                      <p:tavLst>
                                        <p:tav tm="0">
                                          <p:val>
                                            <p:strVal val="ppt_x"/>
                                          </p:val>
                                        </p:tav>
                                        <p:tav tm="100000">
                                          <p:val>
                                            <p:strVal val="ppt_x"/>
                                          </p:val>
                                        </p:tav>
                                      </p:tavLst>
                                    </p:anim>
                                    <p:anim calcmode="lin" valueType="num">
                                      <p:cBhvr>
                                        <p:cTn id="53" dur="1000"/>
                                        <p:tgtEl>
                                          <p:spTgt spid="1220"/>
                                        </p:tgtEl>
                                        <p:attrNameLst>
                                          <p:attrName>ppt_y</p:attrName>
                                        </p:attrNameLst>
                                      </p:cBhvr>
                                      <p:tavLst>
                                        <p:tav tm="0">
                                          <p:val>
                                            <p:strVal val="ppt_y"/>
                                          </p:val>
                                        </p:tav>
                                        <p:tav tm="100000">
                                          <p:val>
                                            <p:strVal val="ppt_y+.1"/>
                                          </p:val>
                                        </p:tav>
                                      </p:tavLst>
                                    </p:anim>
                                    <p:set>
                                      <p:cBhvr>
                                        <p:cTn id="54" dur="1" fill="hold">
                                          <p:stCondLst>
                                            <p:cond delay="999"/>
                                          </p:stCondLst>
                                        </p:cTn>
                                        <p:tgtEl>
                                          <p:spTgt spid="1220"/>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1000"/>
                                        <p:tgtEl>
                                          <p:spTgt spid="1221"/>
                                        </p:tgtEl>
                                      </p:cBhvr>
                                    </p:animEffect>
                                    <p:anim calcmode="lin" valueType="num">
                                      <p:cBhvr>
                                        <p:cTn id="57" dur="1000"/>
                                        <p:tgtEl>
                                          <p:spTgt spid="1221"/>
                                        </p:tgtEl>
                                        <p:attrNameLst>
                                          <p:attrName>ppt_x</p:attrName>
                                        </p:attrNameLst>
                                      </p:cBhvr>
                                      <p:tavLst>
                                        <p:tav tm="0">
                                          <p:val>
                                            <p:strVal val="ppt_x"/>
                                          </p:val>
                                        </p:tav>
                                        <p:tav tm="100000">
                                          <p:val>
                                            <p:strVal val="ppt_x"/>
                                          </p:val>
                                        </p:tav>
                                      </p:tavLst>
                                    </p:anim>
                                    <p:anim calcmode="lin" valueType="num">
                                      <p:cBhvr>
                                        <p:cTn id="58" dur="1000"/>
                                        <p:tgtEl>
                                          <p:spTgt spid="1221"/>
                                        </p:tgtEl>
                                        <p:attrNameLst>
                                          <p:attrName>ppt_y</p:attrName>
                                        </p:attrNameLst>
                                      </p:cBhvr>
                                      <p:tavLst>
                                        <p:tav tm="0">
                                          <p:val>
                                            <p:strVal val="ppt_y"/>
                                          </p:val>
                                        </p:tav>
                                        <p:tav tm="100000">
                                          <p:val>
                                            <p:strVal val="ppt_y+.1"/>
                                          </p:val>
                                        </p:tav>
                                      </p:tavLst>
                                    </p:anim>
                                    <p:set>
                                      <p:cBhvr>
                                        <p:cTn id="59" dur="1" fill="hold">
                                          <p:stCondLst>
                                            <p:cond delay="999"/>
                                          </p:stCondLst>
                                        </p:cTn>
                                        <p:tgtEl>
                                          <p:spTgt spid="122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222"/>
                                        </p:tgtEl>
                                        <p:attrNameLst>
                                          <p:attrName>style.visibility</p:attrName>
                                        </p:attrNameLst>
                                      </p:cBhvr>
                                      <p:to>
                                        <p:strVal val="visible"/>
                                      </p:to>
                                    </p:set>
                                    <p:anim calcmode="lin" valueType="num">
                                      <p:cBhvr additive="base">
                                        <p:cTn id="64" dur="500" fill="hold"/>
                                        <p:tgtEl>
                                          <p:spTgt spid="1222"/>
                                        </p:tgtEl>
                                        <p:attrNameLst>
                                          <p:attrName>ppt_x</p:attrName>
                                        </p:attrNameLst>
                                      </p:cBhvr>
                                      <p:tavLst>
                                        <p:tav tm="0">
                                          <p:val>
                                            <p:strVal val="#ppt_x"/>
                                          </p:val>
                                        </p:tav>
                                        <p:tav tm="100000">
                                          <p:val>
                                            <p:strVal val="#ppt_x"/>
                                          </p:val>
                                        </p:tav>
                                      </p:tavLst>
                                    </p:anim>
                                    <p:anim calcmode="lin" valueType="num">
                                      <p:cBhvr additive="base">
                                        <p:cTn id="65" dur="500" fill="hold"/>
                                        <p:tgtEl>
                                          <p:spTgt spid="12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1216" grpId="0" animBg="1"/>
      <p:bldP spid="1217" grpId="0" animBg="1"/>
      <p:bldP spid="1218" grpId="0" animBg="1"/>
      <p:bldP spid="121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5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grpSp>
        <p:nvGrpSpPr>
          <p:cNvPr id="1328" name="Google Shape;1328;p54"/>
          <p:cNvGrpSpPr/>
          <p:nvPr/>
        </p:nvGrpSpPr>
        <p:grpSpPr>
          <a:xfrm>
            <a:off x="7316600" y="563225"/>
            <a:ext cx="1206211" cy="336300"/>
            <a:chOff x="7299150" y="4255275"/>
            <a:chExt cx="1206211" cy="336300"/>
          </a:xfrm>
        </p:grpSpPr>
        <p:sp>
          <p:nvSpPr>
            <p:cNvPr id="1329" name="Google Shape;1329;p54"/>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4"/>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4"/>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4"/>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4"/>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 name="Đường kết nối Mũi tên Thẳng 68">
            <a:extLst>
              <a:ext uri="{FF2B5EF4-FFF2-40B4-BE49-F238E27FC236}">
                <a16:creationId xmlns:a16="http://schemas.microsoft.com/office/drawing/2014/main" id="{A16C7B3E-A677-A895-D0C4-B4C3770400EC}"/>
              </a:ext>
            </a:extLst>
          </p:cNvPr>
          <p:cNvCxnSpPr>
            <a:cxnSpLocks/>
          </p:cNvCxnSpPr>
          <p:nvPr/>
        </p:nvCxnSpPr>
        <p:spPr>
          <a:xfrm>
            <a:off x="4889448" y="1972089"/>
            <a:ext cx="82531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 name="Hình ảnh 69" descr="Ảnh có chứa văn bản, nước, màu cam, hoàng hôn&#10;&#10;Mô tả được tạo tự động">
            <a:extLst>
              <a:ext uri="{FF2B5EF4-FFF2-40B4-BE49-F238E27FC236}">
                <a16:creationId xmlns:a16="http://schemas.microsoft.com/office/drawing/2014/main" id="{B6330DE8-C3AD-A763-436A-8538DB7874D3}"/>
              </a:ext>
            </a:extLst>
          </p:cNvPr>
          <p:cNvPicPr>
            <a:picLocks noChangeAspect="1"/>
          </p:cNvPicPr>
          <p:nvPr/>
        </p:nvPicPr>
        <p:blipFill>
          <a:blip r:embed="rId3"/>
          <a:stretch>
            <a:fillRect/>
          </a:stretch>
        </p:blipFill>
        <p:spPr>
          <a:xfrm>
            <a:off x="6016544" y="1340483"/>
            <a:ext cx="1993900" cy="1121569"/>
          </a:xfrm>
          <a:prstGeom prst="rect">
            <a:avLst/>
          </a:prstGeom>
        </p:spPr>
      </p:pic>
      <p:pic>
        <p:nvPicPr>
          <p:cNvPr id="4" name="Hình ảnh 70" descr="Ảnh có chứa văn bản, thiên nhiên, hoàng hôn&#10;&#10;Mô tả được tạo tự động">
            <a:extLst>
              <a:ext uri="{FF2B5EF4-FFF2-40B4-BE49-F238E27FC236}">
                <a16:creationId xmlns:a16="http://schemas.microsoft.com/office/drawing/2014/main" id="{F4DA7BFF-72D3-C765-6659-B3DFC1859FFF}"/>
              </a:ext>
            </a:extLst>
          </p:cNvPr>
          <p:cNvPicPr>
            <a:picLocks noChangeAspect="1"/>
          </p:cNvPicPr>
          <p:nvPr/>
        </p:nvPicPr>
        <p:blipFill>
          <a:blip r:embed="rId4"/>
          <a:stretch>
            <a:fillRect/>
          </a:stretch>
        </p:blipFill>
        <p:spPr>
          <a:xfrm>
            <a:off x="3618428" y="1270723"/>
            <a:ext cx="1146284" cy="1741534"/>
          </a:xfrm>
          <a:prstGeom prst="rect">
            <a:avLst/>
          </a:prstGeom>
        </p:spPr>
      </p:pic>
      <p:sp>
        <p:nvSpPr>
          <p:cNvPr id="5" name="Dấu Cộng 1">
            <a:extLst>
              <a:ext uri="{FF2B5EF4-FFF2-40B4-BE49-F238E27FC236}">
                <a16:creationId xmlns:a16="http://schemas.microsoft.com/office/drawing/2014/main" id="{E2E96176-D9B8-C3A7-ED56-ABA4DA89E918}"/>
              </a:ext>
            </a:extLst>
          </p:cNvPr>
          <p:cNvSpPr/>
          <p:nvPr/>
        </p:nvSpPr>
        <p:spPr>
          <a:xfrm>
            <a:off x="2887886" y="1603689"/>
            <a:ext cx="527564" cy="56864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Hình ảnh 71" descr="Ảnh có chứa văn bản, hoa quả, táo&#10;&#10;Mô tả được tạo tự động">
            <a:extLst>
              <a:ext uri="{FF2B5EF4-FFF2-40B4-BE49-F238E27FC236}">
                <a16:creationId xmlns:a16="http://schemas.microsoft.com/office/drawing/2014/main" id="{2E73EE84-1748-E3F8-B7A2-F7D074EB680A}"/>
              </a:ext>
            </a:extLst>
          </p:cNvPr>
          <p:cNvPicPr>
            <a:picLocks noChangeAspect="1"/>
          </p:cNvPicPr>
          <p:nvPr/>
        </p:nvPicPr>
        <p:blipFill>
          <a:blip r:embed="rId5"/>
          <a:stretch>
            <a:fillRect/>
          </a:stretch>
        </p:blipFill>
        <p:spPr>
          <a:xfrm>
            <a:off x="800357" y="1356147"/>
            <a:ext cx="1993900" cy="1121569"/>
          </a:xfrm>
          <a:prstGeom prst="rect">
            <a:avLst/>
          </a:prstGeom>
        </p:spPr>
      </p:pic>
      <p:sp>
        <p:nvSpPr>
          <p:cNvPr id="7" name="Hình chữ nhật 72">
            <a:extLst>
              <a:ext uri="{FF2B5EF4-FFF2-40B4-BE49-F238E27FC236}">
                <a16:creationId xmlns:a16="http://schemas.microsoft.com/office/drawing/2014/main" id="{4DB27FF9-B8D2-AF1A-3371-4F49D6B65DF5}"/>
              </a:ext>
            </a:extLst>
          </p:cNvPr>
          <p:cNvSpPr/>
          <p:nvPr/>
        </p:nvSpPr>
        <p:spPr>
          <a:xfrm>
            <a:off x="3554745" y="3371826"/>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a:solidFill>
                <a:schemeClr val="tx1"/>
              </a:solidFill>
            </a:endParaRPr>
          </a:p>
        </p:txBody>
      </p:sp>
      <p:cxnSp>
        <p:nvCxnSpPr>
          <p:cNvPr id="8" name="Đường kết nối Mũi tên Thẳng 73">
            <a:extLst>
              <a:ext uri="{FF2B5EF4-FFF2-40B4-BE49-F238E27FC236}">
                <a16:creationId xmlns:a16="http://schemas.microsoft.com/office/drawing/2014/main" id="{EB137540-1455-A7E5-EF55-7EE760877986}"/>
              </a:ext>
            </a:extLst>
          </p:cNvPr>
          <p:cNvCxnSpPr>
            <a:cxnSpLocks/>
          </p:cNvCxnSpPr>
          <p:nvPr/>
        </p:nvCxnSpPr>
        <p:spPr>
          <a:xfrm>
            <a:off x="2780417" y="3607004"/>
            <a:ext cx="67538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Đường kết nối Mũi tên Thẳng 74">
            <a:extLst>
              <a:ext uri="{FF2B5EF4-FFF2-40B4-BE49-F238E27FC236}">
                <a16:creationId xmlns:a16="http://schemas.microsoft.com/office/drawing/2014/main" id="{E4FF7A09-9FA3-E361-EFA0-E6C1140E0563}"/>
              </a:ext>
            </a:extLst>
          </p:cNvPr>
          <p:cNvCxnSpPr>
            <a:cxnSpLocks/>
          </p:cNvCxnSpPr>
          <p:nvPr/>
        </p:nvCxnSpPr>
        <p:spPr>
          <a:xfrm>
            <a:off x="5385601" y="3623722"/>
            <a:ext cx="572007" cy="26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Hình ảnh 75" descr="Ảnh có chứa văn bản, hoa quả, táo&#10;&#10;Mô tả được tạo tự động">
            <a:extLst>
              <a:ext uri="{FF2B5EF4-FFF2-40B4-BE49-F238E27FC236}">
                <a16:creationId xmlns:a16="http://schemas.microsoft.com/office/drawing/2014/main" id="{FA2760FD-0D5A-A43D-434D-11E86E53D73B}"/>
              </a:ext>
            </a:extLst>
          </p:cNvPr>
          <p:cNvPicPr>
            <a:picLocks noChangeAspect="1"/>
          </p:cNvPicPr>
          <p:nvPr/>
        </p:nvPicPr>
        <p:blipFill>
          <a:blip r:embed="rId5"/>
          <a:stretch>
            <a:fillRect/>
          </a:stretch>
        </p:blipFill>
        <p:spPr>
          <a:xfrm>
            <a:off x="769367" y="3130206"/>
            <a:ext cx="1993900" cy="1121569"/>
          </a:xfrm>
          <a:prstGeom prst="rect">
            <a:avLst/>
          </a:prstGeom>
        </p:spPr>
      </p:pic>
      <p:pic>
        <p:nvPicPr>
          <p:cNvPr id="11" name="Hình ảnh 79">
            <a:extLst>
              <a:ext uri="{FF2B5EF4-FFF2-40B4-BE49-F238E27FC236}">
                <a16:creationId xmlns:a16="http://schemas.microsoft.com/office/drawing/2014/main" id="{15567291-03D0-9016-A3DC-2FCE2638E645}"/>
              </a:ext>
            </a:extLst>
          </p:cNvPr>
          <p:cNvPicPr>
            <a:picLocks noChangeAspect="1"/>
          </p:cNvPicPr>
          <p:nvPr/>
        </p:nvPicPr>
        <p:blipFill rotWithShape="1">
          <a:blip r:embed="rId6"/>
          <a:srcRect l="18150" t="17104" r="45535" b="49875"/>
          <a:stretch/>
        </p:blipFill>
        <p:spPr>
          <a:xfrm>
            <a:off x="6048134" y="2984123"/>
            <a:ext cx="2248632" cy="1224618"/>
          </a:xfrm>
          <a:prstGeom prst="rect">
            <a:avLst/>
          </a:prstGeom>
        </p:spPr>
      </p:pic>
      <p:cxnSp>
        <p:nvCxnSpPr>
          <p:cNvPr id="12" name="Đường kết nối Mũi tên Thẳng 80">
            <a:extLst>
              <a:ext uri="{FF2B5EF4-FFF2-40B4-BE49-F238E27FC236}">
                <a16:creationId xmlns:a16="http://schemas.microsoft.com/office/drawing/2014/main" id="{6F04F211-9920-D019-1754-BC9BA9AC4717}"/>
              </a:ext>
            </a:extLst>
          </p:cNvPr>
          <p:cNvCxnSpPr>
            <a:cxnSpLocks/>
          </p:cNvCxnSpPr>
          <p:nvPr/>
        </p:nvCxnSpPr>
        <p:spPr>
          <a:xfrm flipH="1">
            <a:off x="7765139" y="3658658"/>
            <a:ext cx="745570" cy="3108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91">
            <a:extLst>
              <a:ext uri="{FF2B5EF4-FFF2-40B4-BE49-F238E27FC236}">
                <a16:creationId xmlns:a16="http://schemas.microsoft.com/office/drawing/2014/main" id="{7C4EEBE9-1489-6D21-49DF-0C4B6D6A9360}"/>
              </a:ext>
            </a:extLst>
          </p:cNvPr>
          <p:cNvCxnSpPr>
            <a:cxnSpLocks/>
          </p:cNvCxnSpPr>
          <p:nvPr/>
        </p:nvCxnSpPr>
        <p:spPr>
          <a:xfrm flipH="1">
            <a:off x="7571571" y="2743292"/>
            <a:ext cx="346897" cy="4744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Hộp Văn bản 92">
            <a:extLst>
              <a:ext uri="{FF2B5EF4-FFF2-40B4-BE49-F238E27FC236}">
                <a16:creationId xmlns:a16="http://schemas.microsoft.com/office/drawing/2014/main" id="{03A5FFAD-6688-1036-4DD7-857921A14BF3}"/>
              </a:ext>
            </a:extLst>
          </p:cNvPr>
          <p:cNvSpPr txBox="1"/>
          <p:nvPr/>
        </p:nvSpPr>
        <p:spPr>
          <a:xfrm>
            <a:off x="7818332" y="2495901"/>
            <a:ext cx="215085" cy="307777"/>
          </a:xfrm>
          <a:prstGeom prst="rect">
            <a:avLst/>
          </a:prstGeom>
          <a:noFill/>
        </p:spPr>
        <p:txBody>
          <a:bodyPr wrap="square" rtlCol="0">
            <a:spAutoFit/>
          </a:bodyPr>
          <a:lstStyle/>
          <a:p>
            <a:r>
              <a:rPr lang="vi-VN" dirty="0">
                <a:solidFill>
                  <a:schemeClr val="tx1"/>
                </a:solidFill>
                <a:latin typeface="Barlow" panose="00000500000000000000" pitchFamily="2" charset="0"/>
              </a:rPr>
              <a:t>1</a:t>
            </a:r>
            <a:endParaRPr lang="en-US" dirty="0">
              <a:solidFill>
                <a:schemeClr val="tx1"/>
              </a:solidFill>
              <a:latin typeface="Barlow" panose="00000500000000000000" pitchFamily="2" charset="0"/>
            </a:endParaRPr>
          </a:p>
        </p:txBody>
      </p:sp>
      <p:sp>
        <p:nvSpPr>
          <p:cNvPr id="27" name="Hộp Văn bản 92">
            <a:extLst>
              <a:ext uri="{FF2B5EF4-FFF2-40B4-BE49-F238E27FC236}">
                <a16:creationId xmlns:a16="http://schemas.microsoft.com/office/drawing/2014/main" id="{267BEE45-0E0E-72D9-A0F5-E865A772B779}"/>
              </a:ext>
            </a:extLst>
          </p:cNvPr>
          <p:cNvSpPr txBox="1"/>
          <p:nvPr/>
        </p:nvSpPr>
        <p:spPr>
          <a:xfrm>
            <a:off x="8455021" y="3690990"/>
            <a:ext cx="215085" cy="307777"/>
          </a:xfrm>
          <a:prstGeom prst="rect">
            <a:avLst/>
          </a:prstGeom>
          <a:noFill/>
        </p:spPr>
        <p:txBody>
          <a:bodyPr wrap="square" rtlCol="0">
            <a:spAutoFit/>
          </a:bodyPr>
          <a:lstStyle/>
          <a:p>
            <a:r>
              <a:rPr lang="en-US" dirty="0">
                <a:solidFill>
                  <a:schemeClr val="tx1"/>
                </a:solidFill>
                <a:latin typeface="Barlow" panose="00000500000000000000" pitchFamily="2" charset="0"/>
              </a:rPr>
              <a:t>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ppt_x"/>
                                          </p:val>
                                        </p:tav>
                                        <p:tav tm="100000">
                                          <p:val>
                                            <p:strVal val="#ppt_x"/>
                                          </p:val>
                                        </p:tav>
                                      </p:tavLst>
                                    </p:anim>
                                    <p:anim calcmode="lin" valueType="num">
                                      <p:cBhvr additive="base">
                                        <p:cTn id="4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ppt_x"/>
                                          </p:val>
                                        </p:tav>
                                        <p:tav tm="100000">
                                          <p:val>
                                            <p:strVal val="#ppt_x"/>
                                          </p:val>
                                        </p:tav>
                                      </p:tavLst>
                                    </p:anim>
                                    <p:anim calcmode="lin" valueType="num">
                                      <p:cBhvr additive="base">
                                        <p:cTn id="54" dur="500" fill="hold"/>
                                        <p:tgtEl>
                                          <p:spTgt spid="11"/>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ppt_x"/>
                                          </p:val>
                                        </p:tav>
                                        <p:tav tm="100000">
                                          <p:val>
                                            <p:strVal val="#ppt_x"/>
                                          </p:val>
                                        </p:tav>
                                      </p:tavLst>
                                    </p:anim>
                                    <p:anim calcmode="lin" valueType="num">
                                      <p:cBhvr additive="base">
                                        <p:cTn id="58" dur="500" fill="hold"/>
                                        <p:tgtEl>
                                          <p:spTgt spid="12"/>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anim calcmode="lin" valueType="num">
                                      <p:cBhvr additive="base">
                                        <p:cTn id="65" dur="500" fill="hold"/>
                                        <p:tgtEl>
                                          <p:spTgt spid="26"/>
                                        </p:tgtEl>
                                        <p:attrNameLst>
                                          <p:attrName>ppt_x</p:attrName>
                                        </p:attrNameLst>
                                      </p:cBhvr>
                                      <p:tavLst>
                                        <p:tav tm="0">
                                          <p:val>
                                            <p:strVal val="#ppt_x"/>
                                          </p:val>
                                        </p:tav>
                                        <p:tav tm="100000">
                                          <p:val>
                                            <p:strVal val="#ppt_x"/>
                                          </p:val>
                                        </p:tav>
                                      </p:tavLst>
                                    </p:anim>
                                    <p:anim calcmode="lin" valueType="num">
                                      <p:cBhvr additive="base">
                                        <p:cTn id="66" dur="500" fill="hold"/>
                                        <p:tgtEl>
                                          <p:spTgt spid="2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 calcmode="lin" valueType="num">
                                      <p:cBhvr additive="base">
                                        <p:cTn id="69" dur="500" fill="hold"/>
                                        <p:tgtEl>
                                          <p:spTgt spid="27"/>
                                        </p:tgtEl>
                                        <p:attrNameLst>
                                          <p:attrName>ppt_x</p:attrName>
                                        </p:attrNameLst>
                                      </p:cBhvr>
                                      <p:tavLst>
                                        <p:tav tm="0">
                                          <p:val>
                                            <p:strVal val="#ppt_x"/>
                                          </p:val>
                                        </p:tav>
                                        <p:tav tm="100000">
                                          <p:val>
                                            <p:strVal val="#ppt_x"/>
                                          </p:val>
                                        </p:tav>
                                      </p:tavLst>
                                    </p:anim>
                                    <p:anim calcmode="lin" valueType="num">
                                      <p:cBhvr additive="base">
                                        <p:cTn id="70"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grpSp>
        <p:nvGrpSpPr>
          <p:cNvPr id="1361" name="Google Shape;1361;p55"/>
          <p:cNvGrpSpPr/>
          <p:nvPr/>
        </p:nvGrpSpPr>
        <p:grpSpPr>
          <a:xfrm>
            <a:off x="7432392" y="243143"/>
            <a:ext cx="1322615" cy="1331433"/>
            <a:chOff x="-529750" y="2597875"/>
            <a:chExt cx="1191008" cy="1198949"/>
          </a:xfrm>
        </p:grpSpPr>
        <p:sp>
          <p:nvSpPr>
            <p:cNvPr id="1362"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55"/>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03" name="Đường kết nối Mũi tên Thẳng 68">
            <a:extLst>
              <a:ext uri="{FF2B5EF4-FFF2-40B4-BE49-F238E27FC236}">
                <a16:creationId xmlns:a16="http://schemas.microsoft.com/office/drawing/2014/main" id="{2814B0EA-4F7D-A0A8-4B1A-FE4626D734B9}"/>
              </a:ext>
            </a:extLst>
          </p:cNvPr>
          <p:cNvCxnSpPr>
            <a:cxnSpLocks/>
          </p:cNvCxnSpPr>
          <p:nvPr/>
        </p:nvCxnSpPr>
        <p:spPr>
          <a:xfrm>
            <a:off x="5663268" y="2413735"/>
            <a:ext cx="82453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04" name="Hình ảnh 69" descr="Ảnh có chứa văn bản, nước, màu cam, hoàng hôn&#10;&#10;Mô tả được tạo tự động">
            <a:extLst>
              <a:ext uri="{FF2B5EF4-FFF2-40B4-BE49-F238E27FC236}">
                <a16:creationId xmlns:a16="http://schemas.microsoft.com/office/drawing/2014/main" id="{D5DA5D4F-3E63-8A4E-45C5-6F509C7DA403}"/>
              </a:ext>
            </a:extLst>
          </p:cNvPr>
          <p:cNvPicPr>
            <a:picLocks noChangeAspect="1"/>
          </p:cNvPicPr>
          <p:nvPr/>
        </p:nvPicPr>
        <p:blipFill>
          <a:blip r:embed="rId3"/>
          <a:stretch>
            <a:fillRect/>
          </a:stretch>
        </p:blipFill>
        <p:spPr>
          <a:xfrm>
            <a:off x="6517709" y="1896242"/>
            <a:ext cx="2048526" cy="1152296"/>
          </a:xfrm>
          <a:prstGeom prst="rect">
            <a:avLst/>
          </a:prstGeom>
        </p:spPr>
      </p:pic>
      <p:pic>
        <p:nvPicPr>
          <p:cNvPr id="1405" name="Hình ảnh 79">
            <a:extLst>
              <a:ext uri="{FF2B5EF4-FFF2-40B4-BE49-F238E27FC236}">
                <a16:creationId xmlns:a16="http://schemas.microsoft.com/office/drawing/2014/main" id="{C7260F6C-EE25-7AFC-5416-15E801488F6C}"/>
              </a:ext>
            </a:extLst>
          </p:cNvPr>
          <p:cNvPicPr>
            <a:picLocks noChangeAspect="1"/>
          </p:cNvPicPr>
          <p:nvPr/>
        </p:nvPicPr>
        <p:blipFill rotWithShape="1">
          <a:blip r:embed="rId4"/>
          <a:srcRect l="18150" t="17104" r="45535" b="49875"/>
          <a:stretch/>
        </p:blipFill>
        <p:spPr>
          <a:xfrm>
            <a:off x="403769" y="1926194"/>
            <a:ext cx="1868344" cy="1017511"/>
          </a:xfrm>
          <a:prstGeom prst="rect">
            <a:avLst/>
          </a:prstGeom>
        </p:spPr>
      </p:pic>
      <p:cxnSp>
        <p:nvCxnSpPr>
          <p:cNvPr id="1406" name="Đường kết nối Mũi tên Thẳng 80">
            <a:extLst>
              <a:ext uri="{FF2B5EF4-FFF2-40B4-BE49-F238E27FC236}">
                <a16:creationId xmlns:a16="http://schemas.microsoft.com/office/drawing/2014/main" id="{B58F20A3-EDA2-8C0A-86BD-DF9AEC5FA9F4}"/>
              </a:ext>
            </a:extLst>
          </p:cNvPr>
          <p:cNvCxnSpPr>
            <a:cxnSpLocks/>
          </p:cNvCxnSpPr>
          <p:nvPr/>
        </p:nvCxnSpPr>
        <p:spPr>
          <a:xfrm flipH="1">
            <a:off x="1673336" y="2350275"/>
            <a:ext cx="776621" cy="2639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07" name="Đường kết nối Mũi tên Thẳng 91">
            <a:extLst>
              <a:ext uri="{FF2B5EF4-FFF2-40B4-BE49-F238E27FC236}">
                <a16:creationId xmlns:a16="http://schemas.microsoft.com/office/drawing/2014/main" id="{1015CF86-DC8B-F6A4-2303-D68E1F6B10C6}"/>
              </a:ext>
            </a:extLst>
          </p:cNvPr>
          <p:cNvCxnSpPr>
            <a:cxnSpLocks/>
          </p:cNvCxnSpPr>
          <p:nvPr/>
        </p:nvCxnSpPr>
        <p:spPr>
          <a:xfrm flipH="1">
            <a:off x="1723913" y="1768843"/>
            <a:ext cx="430689" cy="3607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08" name="Hình ảnh 78">
            <a:extLst>
              <a:ext uri="{FF2B5EF4-FFF2-40B4-BE49-F238E27FC236}">
                <a16:creationId xmlns:a16="http://schemas.microsoft.com/office/drawing/2014/main" id="{3E397D55-C1C4-F1D3-FABC-3FC29F2A1409}"/>
              </a:ext>
            </a:extLst>
          </p:cNvPr>
          <p:cNvPicPr>
            <a:picLocks noChangeAspect="1"/>
          </p:cNvPicPr>
          <p:nvPr/>
        </p:nvPicPr>
        <p:blipFill>
          <a:blip r:embed="rId5"/>
          <a:stretch>
            <a:fillRect/>
          </a:stretch>
        </p:blipFill>
        <p:spPr>
          <a:xfrm>
            <a:off x="3720653" y="1487905"/>
            <a:ext cx="1719230" cy="967067"/>
          </a:xfrm>
          <a:prstGeom prst="rect">
            <a:avLst/>
          </a:prstGeom>
        </p:spPr>
      </p:pic>
      <p:cxnSp>
        <p:nvCxnSpPr>
          <p:cNvPr id="1409" name="Đường kết nối Mũi tên Thẳng 82">
            <a:extLst>
              <a:ext uri="{FF2B5EF4-FFF2-40B4-BE49-F238E27FC236}">
                <a16:creationId xmlns:a16="http://schemas.microsoft.com/office/drawing/2014/main" id="{E9D4E555-D534-3D6D-A7DD-2AA52E7149FE}"/>
              </a:ext>
            </a:extLst>
          </p:cNvPr>
          <p:cNvCxnSpPr>
            <a:cxnSpLocks/>
          </p:cNvCxnSpPr>
          <p:nvPr/>
        </p:nvCxnSpPr>
        <p:spPr>
          <a:xfrm flipV="1">
            <a:off x="2617002" y="1784349"/>
            <a:ext cx="753579" cy="2945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10" name="Đường kết nối Mũi tên Thẳng 83">
            <a:extLst>
              <a:ext uri="{FF2B5EF4-FFF2-40B4-BE49-F238E27FC236}">
                <a16:creationId xmlns:a16="http://schemas.microsoft.com/office/drawing/2014/main" id="{2165881F-EC10-FF12-6B13-AF5B8DC25602}"/>
              </a:ext>
            </a:extLst>
          </p:cNvPr>
          <p:cNvCxnSpPr>
            <a:cxnSpLocks/>
          </p:cNvCxnSpPr>
          <p:nvPr/>
        </p:nvCxnSpPr>
        <p:spPr>
          <a:xfrm>
            <a:off x="2596360" y="2655819"/>
            <a:ext cx="782465" cy="3324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11" name="Hình ảnh 15">
            <a:extLst>
              <a:ext uri="{FF2B5EF4-FFF2-40B4-BE49-F238E27FC236}">
                <a16:creationId xmlns:a16="http://schemas.microsoft.com/office/drawing/2014/main" id="{A61E4A03-893B-6BB4-A725-6BB137B6A48E}"/>
              </a:ext>
            </a:extLst>
          </p:cNvPr>
          <p:cNvPicPr>
            <a:picLocks noChangeAspect="1"/>
          </p:cNvPicPr>
          <p:nvPr/>
        </p:nvPicPr>
        <p:blipFill>
          <a:blip r:embed="rId6"/>
          <a:stretch>
            <a:fillRect/>
          </a:stretch>
        </p:blipFill>
        <p:spPr>
          <a:xfrm>
            <a:off x="3704116" y="3184737"/>
            <a:ext cx="1735767" cy="976370"/>
          </a:xfrm>
          <a:prstGeom prst="rect">
            <a:avLst/>
          </a:prstGeom>
        </p:spPr>
      </p:pic>
      <p:sp>
        <p:nvSpPr>
          <p:cNvPr id="1412" name="Dấu Cộng 75">
            <a:extLst>
              <a:ext uri="{FF2B5EF4-FFF2-40B4-BE49-F238E27FC236}">
                <a16:creationId xmlns:a16="http://schemas.microsoft.com/office/drawing/2014/main" id="{9AE368EC-959B-4D9B-4FE6-8A054433B91D}"/>
              </a:ext>
            </a:extLst>
          </p:cNvPr>
          <p:cNvSpPr/>
          <p:nvPr/>
        </p:nvSpPr>
        <p:spPr>
          <a:xfrm>
            <a:off x="4340636" y="2550349"/>
            <a:ext cx="527564" cy="568648"/>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3" name="Hộp Văn bản 81">
            <a:extLst>
              <a:ext uri="{FF2B5EF4-FFF2-40B4-BE49-F238E27FC236}">
                <a16:creationId xmlns:a16="http://schemas.microsoft.com/office/drawing/2014/main" id="{450F1D5E-F940-E917-DE84-C7A02787C255}"/>
              </a:ext>
            </a:extLst>
          </p:cNvPr>
          <p:cNvSpPr txBox="1"/>
          <p:nvPr/>
        </p:nvSpPr>
        <p:spPr>
          <a:xfrm>
            <a:off x="2240539" y="2078945"/>
            <a:ext cx="194955" cy="316209"/>
          </a:xfrm>
          <a:prstGeom prst="rect">
            <a:avLst/>
          </a:prstGeom>
          <a:noFill/>
        </p:spPr>
        <p:txBody>
          <a:bodyPr wrap="square" rtlCol="0">
            <a:spAutoFit/>
          </a:bodyPr>
          <a:lstStyle/>
          <a:p>
            <a:r>
              <a:rPr lang="vi-VN" dirty="0">
                <a:solidFill>
                  <a:schemeClr val="tx1"/>
                </a:solidFill>
                <a:latin typeface="Barlow" panose="00000500000000000000" pitchFamily="2" charset="0"/>
              </a:rPr>
              <a:t>0</a:t>
            </a:r>
            <a:endParaRPr lang="en-US" dirty="0">
              <a:solidFill>
                <a:schemeClr val="tx1"/>
              </a:solidFill>
              <a:latin typeface="Barlow" panose="00000500000000000000" pitchFamily="2" charset="0"/>
            </a:endParaRPr>
          </a:p>
        </p:txBody>
      </p:sp>
      <p:sp>
        <p:nvSpPr>
          <p:cNvPr id="1414" name="Hộp Văn bản 92">
            <a:extLst>
              <a:ext uri="{FF2B5EF4-FFF2-40B4-BE49-F238E27FC236}">
                <a16:creationId xmlns:a16="http://schemas.microsoft.com/office/drawing/2014/main" id="{ECA8F904-6D5A-438E-C169-E15EBC2D19F4}"/>
              </a:ext>
            </a:extLst>
          </p:cNvPr>
          <p:cNvSpPr txBox="1"/>
          <p:nvPr/>
        </p:nvSpPr>
        <p:spPr>
          <a:xfrm>
            <a:off x="1858116" y="1522837"/>
            <a:ext cx="221863" cy="307777"/>
          </a:xfrm>
          <a:prstGeom prst="rect">
            <a:avLst/>
          </a:prstGeom>
          <a:noFill/>
        </p:spPr>
        <p:txBody>
          <a:bodyPr wrap="square" rtlCol="0">
            <a:spAutoFit/>
          </a:bodyPr>
          <a:lstStyle/>
          <a:p>
            <a:r>
              <a:rPr lang="vi-VN" dirty="0">
                <a:solidFill>
                  <a:schemeClr val="tx1"/>
                </a:solidFill>
                <a:latin typeface="Barlow" panose="00000500000000000000" pitchFamily="2" charset="0"/>
              </a:rPr>
              <a:t>1</a:t>
            </a:r>
            <a:endParaRPr lang="en-US" dirty="0">
              <a:solidFill>
                <a:schemeClr val="tx1"/>
              </a:solidFill>
              <a:latin typeface="Barlow"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129540" y="1160210"/>
            <a:ext cx="8572500" cy="923330"/>
          </a:xfrm>
          <a:prstGeom prst="rect">
            <a:avLst/>
          </a:prstGeom>
          <a:noFill/>
        </p:spPr>
        <p:txBody>
          <a:bodyPr wrap="square">
            <a:spAutoFit/>
          </a:bodyPr>
          <a:lstStyle/>
          <a:p>
            <a:pPr marL="0" indent="0" algn="l"/>
            <a:r>
              <a:rPr lang="vi-VN" sz="1800" dirty="0">
                <a:solidFill>
                  <a:schemeClr val="tx1"/>
                </a:solidFill>
                <a:latin typeface="Barlow" panose="00000500000000000000" pitchFamily="2" charset="0"/>
              </a:rPr>
              <a:t>Train mô hình: Chọn bộ dữ liệu lấy ảnh trên mạng tìm kiếm những bức ảnh sắc nét. </a:t>
            </a:r>
          </a:p>
          <a:p>
            <a:pPr marL="0" indent="0" algn="l"/>
            <a:r>
              <a:rPr lang="vi-VN" sz="1800" dirty="0">
                <a:solidFill>
                  <a:schemeClr val="tx1"/>
                </a:solidFill>
                <a:latin typeface="Barlow" panose="00000500000000000000" pitchFamily="2" charset="0"/>
              </a:rPr>
              <a:t>Tập dữ liệu để huấn luyện sẽ gồm hai thư mục một là những ảnh có phần foreground  và thư mục thứ hai gồm những bức ảnh chỉ chứa phông nền</a:t>
            </a:r>
            <a:r>
              <a:rPr lang="vi-VN" sz="1400" dirty="0"/>
              <a:t>.</a:t>
            </a:r>
          </a:p>
        </p:txBody>
      </p:sp>
      <p:pic>
        <p:nvPicPr>
          <p:cNvPr id="4" name="Hình ảnh 2" descr="Ảnh có chứa quảng trường&#10;&#10;Mô tả được tạo tự động">
            <a:extLst>
              <a:ext uri="{FF2B5EF4-FFF2-40B4-BE49-F238E27FC236}">
                <a16:creationId xmlns:a16="http://schemas.microsoft.com/office/drawing/2014/main" id="{AD950B82-000B-A3D6-E93E-3D3F464D7E6B}"/>
              </a:ext>
            </a:extLst>
          </p:cNvPr>
          <p:cNvPicPr>
            <a:picLocks noChangeAspect="1"/>
          </p:cNvPicPr>
          <p:nvPr/>
        </p:nvPicPr>
        <p:blipFill>
          <a:blip r:embed="rId3"/>
          <a:stretch>
            <a:fillRect/>
          </a:stretch>
        </p:blipFill>
        <p:spPr>
          <a:xfrm>
            <a:off x="5485307" y="2910109"/>
            <a:ext cx="1073181" cy="1073181"/>
          </a:xfrm>
          <a:prstGeom prst="rect">
            <a:avLst/>
          </a:prstGeom>
        </p:spPr>
      </p:pic>
      <p:sp>
        <p:nvSpPr>
          <p:cNvPr id="5" name="Hộp Văn bản 7">
            <a:extLst>
              <a:ext uri="{FF2B5EF4-FFF2-40B4-BE49-F238E27FC236}">
                <a16:creationId xmlns:a16="http://schemas.microsoft.com/office/drawing/2014/main" id="{AC2823E5-4D61-3FB3-C59A-6BE363B214D9}"/>
              </a:ext>
            </a:extLst>
          </p:cNvPr>
          <p:cNvSpPr txBox="1"/>
          <p:nvPr/>
        </p:nvSpPr>
        <p:spPr>
          <a:xfrm>
            <a:off x="2950080" y="2471725"/>
            <a:ext cx="30393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0</a:t>
            </a:r>
            <a:endParaRPr lang="en-US" sz="1800" dirty="0">
              <a:solidFill>
                <a:schemeClr val="tx1"/>
              </a:solidFill>
              <a:latin typeface="Barlow" panose="00000500000000000000" pitchFamily="2" charset="0"/>
            </a:endParaRPr>
          </a:p>
        </p:txBody>
      </p:sp>
      <p:sp>
        <p:nvSpPr>
          <p:cNvPr id="6" name="Hộp Văn bản 83">
            <a:extLst>
              <a:ext uri="{FF2B5EF4-FFF2-40B4-BE49-F238E27FC236}">
                <a16:creationId xmlns:a16="http://schemas.microsoft.com/office/drawing/2014/main" id="{6B2C0E86-FC92-1576-425C-EE6623AE57F8}"/>
              </a:ext>
            </a:extLst>
          </p:cNvPr>
          <p:cNvSpPr txBox="1"/>
          <p:nvPr/>
        </p:nvSpPr>
        <p:spPr>
          <a:xfrm>
            <a:off x="5818355" y="2548173"/>
            <a:ext cx="27558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1</a:t>
            </a:r>
            <a:endParaRPr lang="en-US" sz="1800" dirty="0">
              <a:solidFill>
                <a:schemeClr val="tx1"/>
              </a:solidFill>
              <a:latin typeface="Barlow" panose="00000500000000000000" pitchFamily="2" charset="0"/>
            </a:endParaRPr>
          </a:p>
        </p:txBody>
      </p:sp>
      <p:pic>
        <p:nvPicPr>
          <p:cNvPr id="7" name="Hình ảnh 9" descr="Ảnh có chứa người, bữa ăn, nhà hàng&#10;&#10;Mô tả được tạo tự động">
            <a:extLst>
              <a:ext uri="{FF2B5EF4-FFF2-40B4-BE49-F238E27FC236}">
                <a16:creationId xmlns:a16="http://schemas.microsoft.com/office/drawing/2014/main" id="{EE1C7C11-2A0F-9CD9-0F46-F31896E5BFA1}"/>
              </a:ext>
            </a:extLst>
          </p:cNvPr>
          <p:cNvPicPr>
            <a:picLocks noChangeAspect="1"/>
          </p:cNvPicPr>
          <p:nvPr/>
        </p:nvPicPr>
        <p:blipFill>
          <a:blip r:embed="rId4"/>
          <a:stretch>
            <a:fillRect/>
          </a:stretch>
        </p:blipFill>
        <p:spPr>
          <a:xfrm>
            <a:off x="2097489" y="2853159"/>
            <a:ext cx="2009121" cy="11301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F45910D-56FF-90A4-BDFB-FC50E134329D}"/>
              </a:ext>
            </a:extLst>
          </p:cNvPr>
          <p:cNvSpPr txBox="1"/>
          <p:nvPr/>
        </p:nvSpPr>
        <p:spPr>
          <a:xfrm>
            <a:off x="334452" y="1185981"/>
            <a:ext cx="8565708" cy="646331"/>
          </a:xfrm>
          <a:prstGeom prst="rect">
            <a:avLst/>
          </a:prstGeom>
          <a:noFill/>
        </p:spPr>
        <p:txBody>
          <a:bodyPr wrap="square">
            <a:spAutoFit/>
          </a:bodyPr>
          <a:lstStyle/>
          <a:p>
            <a:pPr marL="0" indent="0" algn="l"/>
            <a:r>
              <a:rPr lang="vi-VN" sz="1800" dirty="0">
                <a:solidFill>
                  <a:schemeClr val="tx1"/>
                </a:solidFill>
                <a:latin typeface="Barlow" panose="00000500000000000000" pitchFamily="2" charset="0"/>
              </a:rPr>
              <a:t>Rút trích đặc trưng: Sẽ làm phẳng tấm ảnh ra thành một ma trận 2 chiều có số cột là 3 tương ứng với 3 kênh màu, số hàng sẽ là chiều cao*chiều rộng = tổng số pixel của ảnh.</a:t>
            </a:r>
          </a:p>
        </p:txBody>
      </p:sp>
      <p:cxnSp>
        <p:nvCxnSpPr>
          <p:cNvPr id="50" name="Đường kết nối Mũi tên Thẳng 66">
            <a:extLst>
              <a:ext uri="{FF2B5EF4-FFF2-40B4-BE49-F238E27FC236}">
                <a16:creationId xmlns:a16="http://schemas.microsoft.com/office/drawing/2014/main" id="{8D415443-A466-3763-603B-FF06D2771ABF}"/>
              </a:ext>
            </a:extLst>
          </p:cNvPr>
          <p:cNvCxnSpPr>
            <a:cxnSpLocks/>
          </p:cNvCxnSpPr>
          <p:nvPr/>
        </p:nvCxnSpPr>
        <p:spPr>
          <a:xfrm>
            <a:off x="2823314" y="2753353"/>
            <a:ext cx="789809" cy="266427"/>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67">
            <a:extLst>
              <a:ext uri="{FF2B5EF4-FFF2-40B4-BE49-F238E27FC236}">
                <a16:creationId xmlns:a16="http://schemas.microsoft.com/office/drawing/2014/main" id="{E07ADBDD-BF8A-04FA-B97E-81CD80C3F6A3}"/>
              </a:ext>
            </a:extLst>
          </p:cNvPr>
          <p:cNvSpPr/>
          <p:nvPr/>
        </p:nvSpPr>
        <p:spPr>
          <a:xfrm>
            <a:off x="3862286" y="2855368"/>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sp>
        <p:nvSpPr>
          <p:cNvPr id="52" name="Hộp Văn bản 68">
            <a:extLst>
              <a:ext uri="{FF2B5EF4-FFF2-40B4-BE49-F238E27FC236}">
                <a16:creationId xmlns:a16="http://schemas.microsoft.com/office/drawing/2014/main" id="{F7D52A77-BBF1-C6D0-A7B0-B799F3565236}"/>
              </a:ext>
            </a:extLst>
          </p:cNvPr>
          <p:cNvSpPr txBox="1"/>
          <p:nvPr/>
        </p:nvSpPr>
        <p:spPr>
          <a:xfrm>
            <a:off x="6277759" y="3250116"/>
            <a:ext cx="114005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Background</a:t>
            </a:r>
            <a:endParaRPr lang="en-US" dirty="0">
              <a:solidFill>
                <a:schemeClr val="tx1"/>
              </a:solidFill>
            </a:endParaRPr>
          </a:p>
        </p:txBody>
      </p:sp>
      <p:cxnSp>
        <p:nvCxnSpPr>
          <p:cNvPr id="53" name="Đường kết nối Mũi tên Thẳng 69">
            <a:extLst>
              <a:ext uri="{FF2B5EF4-FFF2-40B4-BE49-F238E27FC236}">
                <a16:creationId xmlns:a16="http://schemas.microsoft.com/office/drawing/2014/main" id="{074E1C33-F9D8-79DF-1682-CD0B39DB7FBB}"/>
              </a:ext>
            </a:extLst>
          </p:cNvPr>
          <p:cNvCxnSpPr/>
          <p:nvPr/>
        </p:nvCxnSpPr>
        <p:spPr>
          <a:xfrm flipV="1">
            <a:off x="5720731" y="2759585"/>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Đường kết nối Mũi tên Thẳng 70">
            <a:extLst>
              <a:ext uri="{FF2B5EF4-FFF2-40B4-BE49-F238E27FC236}">
                <a16:creationId xmlns:a16="http://schemas.microsoft.com/office/drawing/2014/main" id="{E9C4EC26-A1AF-C7F8-35EF-48438B8379C7}"/>
              </a:ext>
            </a:extLst>
          </p:cNvPr>
          <p:cNvCxnSpPr/>
          <p:nvPr/>
        </p:nvCxnSpPr>
        <p:spPr>
          <a:xfrm>
            <a:off x="5725976" y="3246552"/>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Hộp Văn bản 71">
            <a:extLst>
              <a:ext uri="{FF2B5EF4-FFF2-40B4-BE49-F238E27FC236}">
                <a16:creationId xmlns:a16="http://schemas.microsoft.com/office/drawing/2014/main" id="{1FF8B808-38DD-0171-25C8-89E0500462FC}"/>
              </a:ext>
            </a:extLst>
          </p:cNvPr>
          <p:cNvSpPr txBox="1"/>
          <p:nvPr/>
        </p:nvSpPr>
        <p:spPr>
          <a:xfrm>
            <a:off x="2009186" y="2605696"/>
            <a:ext cx="690500"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RED</a:t>
            </a:r>
            <a:endParaRPr lang="en-US" dirty="0">
              <a:solidFill>
                <a:schemeClr val="tx1"/>
              </a:solidFill>
            </a:endParaRPr>
          </a:p>
        </p:txBody>
      </p:sp>
      <p:sp>
        <p:nvSpPr>
          <p:cNvPr id="56" name="Hộp Văn bản 72">
            <a:extLst>
              <a:ext uri="{FF2B5EF4-FFF2-40B4-BE49-F238E27FC236}">
                <a16:creationId xmlns:a16="http://schemas.microsoft.com/office/drawing/2014/main" id="{FC356930-F239-BE87-5020-0B561CF1BC34}"/>
              </a:ext>
            </a:extLst>
          </p:cNvPr>
          <p:cNvSpPr txBox="1"/>
          <p:nvPr/>
        </p:nvSpPr>
        <p:spPr>
          <a:xfrm>
            <a:off x="1960729" y="3204559"/>
            <a:ext cx="851242"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GREEN</a:t>
            </a:r>
            <a:endParaRPr lang="en-US" dirty="0">
              <a:solidFill>
                <a:schemeClr val="tx1"/>
              </a:solidFill>
            </a:endParaRPr>
          </a:p>
        </p:txBody>
      </p:sp>
      <p:sp>
        <p:nvSpPr>
          <p:cNvPr id="57" name="Hộp Văn bản 73">
            <a:extLst>
              <a:ext uri="{FF2B5EF4-FFF2-40B4-BE49-F238E27FC236}">
                <a16:creationId xmlns:a16="http://schemas.microsoft.com/office/drawing/2014/main" id="{07F03B21-1D15-4432-3056-02AA643CE7B7}"/>
              </a:ext>
            </a:extLst>
          </p:cNvPr>
          <p:cNvSpPr txBox="1"/>
          <p:nvPr/>
        </p:nvSpPr>
        <p:spPr>
          <a:xfrm>
            <a:off x="6321264" y="2682641"/>
            <a:ext cx="110799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Foreground</a:t>
            </a:r>
            <a:endParaRPr lang="en-US" dirty="0">
              <a:solidFill>
                <a:schemeClr val="tx1"/>
              </a:solidFill>
            </a:endParaRPr>
          </a:p>
        </p:txBody>
      </p:sp>
      <p:sp>
        <p:nvSpPr>
          <p:cNvPr id="58" name="Hộp Văn bản 74">
            <a:extLst>
              <a:ext uri="{FF2B5EF4-FFF2-40B4-BE49-F238E27FC236}">
                <a16:creationId xmlns:a16="http://schemas.microsoft.com/office/drawing/2014/main" id="{688CF284-735D-E5D7-6E3C-03D639786080}"/>
              </a:ext>
            </a:extLst>
          </p:cNvPr>
          <p:cNvSpPr txBox="1"/>
          <p:nvPr/>
        </p:nvSpPr>
        <p:spPr>
          <a:xfrm>
            <a:off x="1968390" y="3783887"/>
            <a:ext cx="790956"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BLUE</a:t>
            </a:r>
            <a:endParaRPr lang="en-US" dirty="0">
              <a:solidFill>
                <a:schemeClr val="tx1"/>
              </a:solidFill>
            </a:endParaRPr>
          </a:p>
        </p:txBody>
      </p:sp>
      <p:cxnSp>
        <p:nvCxnSpPr>
          <p:cNvPr id="59" name="Đường kết nối Mũi tên Thẳng 75">
            <a:extLst>
              <a:ext uri="{FF2B5EF4-FFF2-40B4-BE49-F238E27FC236}">
                <a16:creationId xmlns:a16="http://schemas.microsoft.com/office/drawing/2014/main" id="{E5774ACB-8ADD-E34F-DE59-89BDF0394C6F}"/>
              </a:ext>
            </a:extLst>
          </p:cNvPr>
          <p:cNvCxnSpPr>
            <a:cxnSpLocks/>
          </p:cNvCxnSpPr>
          <p:nvPr/>
        </p:nvCxnSpPr>
        <p:spPr>
          <a:xfrm flipV="1">
            <a:off x="2900386" y="3213395"/>
            <a:ext cx="729221" cy="16502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76">
            <a:extLst>
              <a:ext uri="{FF2B5EF4-FFF2-40B4-BE49-F238E27FC236}">
                <a16:creationId xmlns:a16="http://schemas.microsoft.com/office/drawing/2014/main" id="{5EAE75E7-4251-6FAD-D346-32ACE3571B6F}"/>
              </a:ext>
            </a:extLst>
          </p:cNvPr>
          <p:cNvCxnSpPr>
            <a:cxnSpLocks/>
          </p:cNvCxnSpPr>
          <p:nvPr/>
        </p:nvCxnSpPr>
        <p:spPr>
          <a:xfrm flipV="1">
            <a:off x="2823314" y="3502063"/>
            <a:ext cx="724713" cy="435712"/>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animBg="1"/>
      <p:bldP spid="56" grpId="0" animBg="1"/>
      <p:bldP spid="57"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6;p50">
            <a:extLst>
              <a:ext uri="{FF2B5EF4-FFF2-40B4-BE49-F238E27FC236}">
                <a16:creationId xmlns:a16="http://schemas.microsoft.com/office/drawing/2014/main" id="{BE8EBEC9-033C-1F76-5001-F35707BB3ED5}"/>
              </a:ext>
            </a:extLst>
          </p:cNvPr>
          <p:cNvSpPr txBox="1">
            <a:spLocks noGrp="1"/>
          </p:cNvSpPr>
          <p:nvPr>
            <p:ph type="title"/>
          </p:nvPr>
        </p:nvSpPr>
        <p:spPr>
          <a:xfrm>
            <a:off x="1281289" y="2486077"/>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RESULT</a:t>
            </a:r>
            <a:endParaRPr sz="5400" dirty="0"/>
          </a:p>
        </p:txBody>
      </p:sp>
      <p:grpSp>
        <p:nvGrpSpPr>
          <p:cNvPr id="24" name="Google Shape;1149;p50">
            <a:extLst>
              <a:ext uri="{FF2B5EF4-FFF2-40B4-BE49-F238E27FC236}">
                <a16:creationId xmlns:a16="http://schemas.microsoft.com/office/drawing/2014/main" id="{58BB8802-CF73-89A8-C04E-7589C23707FE}"/>
              </a:ext>
            </a:extLst>
          </p:cNvPr>
          <p:cNvGrpSpPr/>
          <p:nvPr/>
        </p:nvGrpSpPr>
        <p:grpSpPr>
          <a:xfrm>
            <a:off x="621106" y="539494"/>
            <a:ext cx="336300" cy="1206211"/>
            <a:chOff x="1056056" y="3820319"/>
            <a:chExt cx="336300" cy="1206211"/>
          </a:xfrm>
        </p:grpSpPr>
        <p:sp>
          <p:nvSpPr>
            <p:cNvPr id="25" name="Google Shape;1150;p50">
              <a:extLst>
                <a:ext uri="{FF2B5EF4-FFF2-40B4-BE49-F238E27FC236}">
                  <a16:creationId xmlns:a16="http://schemas.microsoft.com/office/drawing/2014/main" id="{BCCB2C06-11CF-1C1F-1EE0-15DDC71313D2}"/>
                </a:ext>
              </a:extLst>
            </p:cNvPr>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1;p50">
              <a:extLst>
                <a:ext uri="{FF2B5EF4-FFF2-40B4-BE49-F238E27FC236}">
                  <a16:creationId xmlns:a16="http://schemas.microsoft.com/office/drawing/2014/main" id="{784551FD-0A46-B970-5285-865F69889B18}"/>
                </a:ext>
              </a:extLst>
            </p:cNvPr>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2;p50">
              <a:extLst>
                <a:ext uri="{FF2B5EF4-FFF2-40B4-BE49-F238E27FC236}">
                  <a16:creationId xmlns:a16="http://schemas.microsoft.com/office/drawing/2014/main" id="{CCC5CC99-5F99-20BE-051B-E884A10D8E03}"/>
                </a:ext>
              </a:extLst>
            </p:cNvPr>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3;p50">
              <a:extLst>
                <a:ext uri="{FF2B5EF4-FFF2-40B4-BE49-F238E27FC236}">
                  <a16:creationId xmlns:a16="http://schemas.microsoft.com/office/drawing/2014/main" id="{2AD196C4-2B6D-AE1D-4D8A-B878E3CA84B9}"/>
                </a:ext>
              </a:extLst>
            </p:cNvPr>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p50">
              <a:extLst>
                <a:ext uri="{FF2B5EF4-FFF2-40B4-BE49-F238E27FC236}">
                  <a16:creationId xmlns:a16="http://schemas.microsoft.com/office/drawing/2014/main" id="{FC2993EC-8829-631B-B5EE-CEB33DB8D219}"/>
                </a:ext>
              </a:extLst>
            </p:cNvPr>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5;p50">
              <a:extLst>
                <a:ext uri="{FF2B5EF4-FFF2-40B4-BE49-F238E27FC236}">
                  <a16:creationId xmlns:a16="http://schemas.microsoft.com/office/drawing/2014/main" id="{08A79EBC-C353-408E-DDB7-1F54B2714234}"/>
                </a:ext>
              </a:extLst>
            </p:cNvPr>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6;p50">
              <a:extLst>
                <a:ext uri="{FF2B5EF4-FFF2-40B4-BE49-F238E27FC236}">
                  <a16:creationId xmlns:a16="http://schemas.microsoft.com/office/drawing/2014/main" id="{CB494819-E718-BD8E-9347-D69F83FB7354}"/>
                </a:ext>
              </a:extLst>
            </p:cNvPr>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p50">
              <a:extLst>
                <a:ext uri="{FF2B5EF4-FFF2-40B4-BE49-F238E27FC236}">
                  <a16:creationId xmlns:a16="http://schemas.microsoft.com/office/drawing/2014/main" id="{7CE6149E-08BE-DA4C-A3A8-930AC3E307D2}"/>
                </a:ext>
              </a:extLst>
            </p:cNvPr>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8;p50">
              <a:extLst>
                <a:ext uri="{FF2B5EF4-FFF2-40B4-BE49-F238E27FC236}">
                  <a16:creationId xmlns:a16="http://schemas.microsoft.com/office/drawing/2014/main" id="{62C96D7A-7A1D-90C4-DA90-855FAB5EE410}"/>
                </a:ext>
              </a:extLst>
            </p:cNvPr>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9;p50">
              <a:extLst>
                <a:ext uri="{FF2B5EF4-FFF2-40B4-BE49-F238E27FC236}">
                  <a16:creationId xmlns:a16="http://schemas.microsoft.com/office/drawing/2014/main" id="{7010EDC8-7034-F289-6890-838FDCD77A20}"/>
                </a:ext>
              </a:extLst>
            </p:cNvPr>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0;p50">
              <a:extLst>
                <a:ext uri="{FF2B5EF4-FFF2-40B4-BE49-F238E27FC236}">
                  <a16:creationId xmlns:a16="http://schemas.microsoft.com/office/drawing/2014/main" id="{C3CE15EF-139C-6DAD-BFA8-33A5899D76F0}"/>
                </a:ext>
              </a:extLst>
            </p:cNvPr>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1;p50">
              <a:extLst>
                <a:ext uri="{FF2B5EF4-FFF2-40B4-BE49-F238E27FC236}">
                  <a16:creationId xmlns:a16="http://schemas.microsoft.com/office/drawing/2014/main" id="{26BD91EB-5F45-6CEE-2B0B-F53FD489A36E}"/>
                </a:ext>
              </a:extLst>
            </p:cNvPr>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2;p50">
              <a:extLst>
                <a:ext uri="{FF2B5EF4-FFF2-40B4-BE49-F238E27FC236}">
                  <a16:creationId xmlns:a16="http://schemas.microsoft.com/office/drawing/2014/main" id="{0797F52B-E056-D092-C100-1AA5013A9B8C}"/>
                </a:ext>
              </a:extLst>
            </p:cNvPr>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3;p50">
              <a:extLst>
                <a:ext uri="{FF2B5EF4-FFF2-40B4-BE49-F238E27FC236}">
                  <a16:creationId xmlns:a16="http://schemas.microsoft.com/office/drawing/2014/main" id="{820DC484-B08F-235D-36F8-58F8B718F005}"/>
                </a:ext>
              </a:extLst>
            </p:cNvPr>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4;p50">
              <a:extLst>
                <a:ext uri="{FF2B5EF4-FFF2-40B4-BE49-F238E27FC236}">
                  <a16:creationId xmlns:a16="http://schemas.microsoft.com/office/drawing/2014/main" id="{DBC38671-995A-56D2-6754-C698A62F50A2}"/>
                </a:ext>
              </a:extLst>
            </p:cNvPr>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5;p50">
              <a:extLst>
                <a:ext uri="{FF2B5EF4-FFF2-40B4-BE49-F238E27FC236}">
                  <a16:creationId xmlns:a16="http://schemas.microsoft.com/office/drawing/2014/main" id="{DF34B7E5-CAA8-78CD-DAF4-7DE894B7621B}"/>
                </a:ext>
              </a:extLst>
            </p:cNvPr>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6;p50">
              <a:extLst>
                <a:ext uri="{FF2B5EF4-FFF2-40B4-BE49-F238E27FC236}">
                  <a16:creationId xmlns:a16="http://schemas.microsoft.com/office/drawing/2014/main" id="{A2C3F263-9614-40E1-707A-59465FBA69EA}"/>
                </a:ext>
              </a:extLst>
            </p:cNvPr>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7;p50">
              <a:extLst>
                <a:ext uri="{FF2B5EF4-FFF2-40B4-BE49-F238E27FC236}">
                  <a16:creationId xmlns:a16="http://schemas.microsoft.com/office/drawing/2014/main" id="{BD086B0B-8AD2-4BE2-3D5F-693C85259992}"/>
                </a:ext>
              </a:extLst>
            </p:cNvPr>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68;p50">
            <a:extLst>
              <a:ext uri="{FF2B5EF4-FFF2-40B4-BE49-F238E27FC236}">
                <a16:creationId xmlns:a16="http://schemas.microsoft.com/office/drawing/2014/main" id="{E14A335E-DBD3-492A-8945-1569A6C1E62D}"/>
              </a:ext>
            </a:extLst>
          </p:cNvPr>
          <p:cNvGrpSpPr/>
          <p:nvPr/>
        </p:nvGrpSpPr>
        <p:grpSpPr>
          <a:xfrm>
            <a:off x="8186606" y="3402369"/>
            <a:ext cx="336300" cy="1206211"/>
            <a:chOff x="8186606" y="3402369"/>
            <a:chExt cx="336300" cy="1206211"/>
          </a:xfrm>
        </p:grpSpPr>
        <p:sp>
          <p:nvSpPr>
            <p:cNvPr id="44" name="Google Shape;1169;p50">
              <a:extLst>
                <a:ext uri="{FF2B5EF4-FFF2-40B4-BE49-F238E27FC236}">
                  <a16:creationId xmlns:a16="http://schemas.microsoft.com/office/drawing/2014/main" id="{EF40CB25-6D32-AD80-4D70-C9B43705C72C}"/>
                </a:ext>
              </a:extLst>
            </p:cNvPr>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0;p50">
              <a:extLst>
                <a:ext uri="{FF2B5EF4-FFF2-40B4-BE49-F238E27FC236}">
                  <a16:creationId xmlns:a16="http://schemas.microsoft.com/office/drawing/2014/main" id="{5719188D-9E43-5540-2560-A99259767AA6}"/>
                </a:ext>
              </a:extLst>
            </p:cNvPr>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1;p50">
              <a:extLst>
                <a:ext uri="{FF2B5EF4-FFF2-40B4-BE49-F238E27FC236}">
                  <a16:creationId xmlns:a16="http://schemas.microsoft.com/office/drawing/2014/main" id="{FFBA8136-1C7C-0DED-BBC0-4E8A93409CAE}"/>
                </a:ext>
              </a:extLst>
            </p:cNvPr>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2;p50">
              <a:extLst>
                <a:ext uri="{FF2B5EF4-FFF2-40B4-BE49-F238E27FC236}">
                  <a16:creationId xmlns:a16="http://schemas.microsoft.com/office/drawing/2014/main" id="{603C2DBA-7DC1-68FB-9AEB-84087BEF0CA9}"/>
                </a:ext>
              </a:extLst>
            </p:cNvPr>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3;p50">
              <a:extLst>
                <a:ext uri="{FF2B5EF4-FFF2-40B4-BE49-F238E27FC236}">
                  <a16:creationId xmlns:a16="http://schemas.microsoft.com/office/drawing/2014/main" id="{10EFAEB0-F224-028B-67C1-483CE957EC74}"/>
                </a:ext>
              </a:extLst>
            </p:cNvPr>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4;p50">
              <a:extLst>
                <a:ext uri="{FF2B5EF4-FFF2-40B4-BE49-F238E27FC236}">
                  <a16:creationId xmlns:a16="http://schemas.microsoft.com/office/drawing/2014/main" id="{E54BF46C-7C4E-C1E8-B186-36A77B578226}"/>
                </a:ext>
              </a:extLst>
            </p:cNvPr>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5;p50">
              <a:extLst>
                <a:ext uri="{FF2B5EF4-FFF2-40B4-BE49-F238E27FC236}">
                  <a16:creationId xmlns:a16="http://schemas.microsoft.com/office/drawing/2014/main" id="{E7DC9B86-E8C2-C8EC-88EC-E251CDB28F7F}"/>
                </a:ext>
              </a:extLst>
            </p:cNvPr>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6;p50">
              <a:extLst>
                <a:ext uri="{FF2B5EF4-FFF2-40B4-BE49-F238E27FC236}">
                  <a16:creationId xmlns:a16="http://schemas.microsoft.com/office/drawing/2014/main" id="{293F7401-ED3C-48A5-2532-F018072C7429}"/>
                </a:ext>
              </a:extLst>
            </p:cNvPr>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7;p50">
              <a:extLst>
                <a:ext uri="{FF2B5EF4-FFF2-40B4-BE49-F238E27FC236}">
                  <a16:creationId xmlns:a16="http://schemas.microsoft.com/office/drawing/2014/main" id="{C373B692-E853-82D0-8178-C5D76013D358}"/>
                </a:ext>
              </a:extLst>
            </p:cNvPr>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8;p50">
              <a:extLst>
                <a:ext uri="{FF2B5EF4-FFF2-40B4-BE49-F238E27FC236}">
                  <a16:creationId xmlns:a16="http://schemas.microsoft.com/office/drawing/2014/main" id="{B362D0AA-6B74-31B3-42A0-DE6E14ADFA51}"/>
                </a:ext>
              </a:extLst>
            </p:cNvPr>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9;p50">
              <a:extLst>
                <a:ext uri="{FF2B5EF4-FFF2-40B4-BE49-F238E27FC236}">
                  <a16:creationId xmlns:a16="http://schemas.microsoft.com/office/drawing/2014/main" id="{EB5420C3-F6F3-1533-567D-A50C270C8CE7}"/>
                </a:ext>
              </a:extLst>
            </p:cNvPr>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0;p50">
              <a:extLst>
                <a:ext uri="{FF2B5EF4-FFF2-40B4-BE49-F238E27FC236}">
                  <a16:creationId xmlns:a16="http://schemas.microsoft.com/office/drawing/2014/main" id="{8F3C696D-8211-FA30-E5D4-18619B669100}"/>
                </a:ext>
              </a:extLst>
            </p:cNvPr>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1;p50">
              <a:extLst>
                <a:ext uri="{FF2B5EF4-FFF2-40B4-BE49-F238E27FC236}">
                  <a16:creationId xmlns:a16="http://schemas.microsoft.com/office/drawing/2014/main" id="{40832503-E71B-039F-0927-397BEDF8A2D5}"/>
                </a:ext>
              </a:extLst>
            </p:cNvPr>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2;p50">
              <a:extLst>
                <a:ext uri="{FF2B5EF4-FFF2-40B4-BE49-F238E27FC236}">
                  <a16:creationId xmlns:a16="http://schemas.microsoft.com/office/drawing/2014/main" id="{4232C969-D58B-2584-C5AE-A8EB7F1D7BBD}"/>
                </a:ext>
              </a:extLst>
            </p:cNvPr>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3;p50">
              <a:extLst>
                <a:ext uri="{FF2B5EF4-FFF2-40B4-BE49-F238E27FC236}">
                  <a16:creationId xmlns:a16="http://schemas.microsoft.com/office/drawing/2014/main" id="{92F2AA3D-CEA2-CC34-2453-CFF7E022B966}"/>
                </a:ext>
              </a:extLst>
            </p:cNvPr>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4;p50">
              <a:extLst>
                <a:ext uri="{FF2B5EF4-FFF2-40B4-BE49-F238E27FC236}">
                  <a16:creationId xmlns:a16="http://schemas.microsoft.com/office/drawing/2014/main" id="{7589F0E7-3FCD-38B1-8045-A68BE64B43BC}"/>
                </a:ext>
              </a:extLst>
            </p:cNvPr>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5;p50">
              <a:extLst>
                <a:ext uri="{FF2B5EF4-FFF2-40B4-BE49-F238E27FC236}">
                  <a16:creationId xmlns:a16="http://schemas.microsoft.com/office/drawing/2014/main" id="{256502F8-00C6-61F9-7E93-311DAB9C89A4}"/>
                </a:ext>
              </a:extLst>
            </p:cNvPr>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86;p50">
              <a:extLst>
                <a:ext uri="{FF2B5EF4-FFF2-40B4-BE49-F238E27FC236}">
                  <a16:creationId xmlns:a16="http://schemas.microsoft.com/office/drawing/2014/main" id="{31D39C38-6FD8-3700-F68B-CBE9880F6CDB}"/>
                </a:ext>
              </a:extLst>
            </p:cNvPr>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187;p50">
            <a:extLst>
              <a:ext uri="{FF2B5EF4-FFF2-40B4-BE49-F238E27FC236}">
                <a16:creationId xmlns:a16="http://schemas.microsoft.com/office/drawing/2014/main" id="{9A73139F-2769-16B0-87A7-6F7951F712A2}"/>
              </a:ext>
            </a:extLst>
          </p:cNvPr>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TextBox 1410">
            <a:extLst>
              <a:ext uri="{FF2B5EF4-FFF2-40B4-BE49-F238E27FC236}">
                <a16:creationId xmlns:a16="http://schemas.microsoft.com/office/drawing/2014/main" id="{D7BEEA00-4B84-A208-791F-1D8F16648CCD}"/>
              </a:ext>
            </a:extLst>
          </p:cNvPr>
          <p:cNvSpPr txBox="1"/>
          <p:nvPr/>
        </p:nvSpPr>
        <p:spPr>
          <a:xfrm>
            <a:off x="2286000" y="1436400"/>
            <a:ext cx="4572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6000"/>
              <a:buFont typeface="Nova Flat"/>
              <a:buNone/>
              <a:tabLst/>
              <a:defRPr/>
            </a:pPr>
            <a:r>
              <a:rPr kumimoji="0" lang="en" sz="9600" b="0" i="0" u="none" strike="noStrike" kern="0" cap="none" spc="0" normalizeH="0" baseline="0" noProof="0" dirty="0">
                <a:ln>
                  <a:noFill/>
                </a:ln>
                <a:solidFill>
                  <a:srgbClr val="D9A3F3"/>
                </a:solidFill>
                <a:effectLst/>
                <a:uLnTx/>
                <a:uFillTx/>
                <a:latin typeface="Nova Flat"/>
                <a:sym typeface="Nova Flat"/>
              </a:rPr>
              <a:t>03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66D7A4D-4D3D-F9E2-09C6-CC2E5DB5425B}"/>
              </a:ext>
            </a:extLst>
          </p:cNvPr>
          <p:cNvSpPr txBox="1"/>
          <p:nvPr/>
        </p:nvSpPr>
        <p:spPr>
          <a:xfrm>
            <a:off x="334568" y="1099635"/>
            <a:ext cx="8565592" cy="657168"/>
          </a:xfrm>
          <a:prstGeom prst="rect">
            <a:avLst/>
          </a:prstGeom>
          <a:noFill/>
        </p:spPr>
        <p:txBody>
          <a:bodyPr wrap="square">
            <a:spAutoFit/>
          </a:bodyPr>
          <a:lstStyle/>
          <a:p>
            <a:pPr marR="0" lvl="0">
              <a:lnSpc>
                <a:spcPct val="107000"/>
              </a:lnSpc>
              <a:spcBef>
                <a:spcPts val="0"/>
              </a:spcBef>
              <a:spcAft>
                <a:spcPts val="800"/>
              </a:spcAft>
              <a:buClr>
                <a:schemeClr val="tx1"/>
              </a:buClr>
            </a:pPr>
            <a:r>
              <a:rPr lang="en-US" sz="1800">
                <a:solidFill>
                  <a:schemeClr val="tx1"/>
                </a:solidFill>
                <a:effectLst/>
                <a:latin typeface="Barlow" panose="00000500000000000000" pitchFamily="2" charset="0"/>
                <a:ea typeface="Calibri" panose="020F0502020204030204" pitchFamily="34" charset="0"/>
                <a:cs typeface="Times New Roman" panose="02020603050405020304" pitchFamily="18" charset="0"/>
              </a:rPr>
              <a:t>Hai </a:t>
            </a:r>
            <a:r>
              <a:rPr lang="en-US" sz="1800">
                <a:solidFill>
                  <a:schemeClr val="tx1"/>
                </a:solidFill>
                <a:latin typeface="Barlow" panose="00000500000000000000" pitchFamily="2" charset="0"/>
                <a:ea typeface="Calibri" panose="020F0502020204030204" pitchFamily="34" charset="0"/>
                <a:cs typeface="Times New Roman" panose="02020603050405020304" pitchFamily="18" charset="0"/>
              </a:rPr>
              <a:t>thuật toán SGD Classifier và Logistic Regression hoạt động khá là hiệu quả, trong khi đó Decision Tree Classier vẫn còn lỗi khi xử lí những ảnh không đều màu</a:t>
            </a:r>
            <a:endParaRPr lang="en-US" sz="1800" dirty="0">
              <a:solidFill>
                <a:schemeClr val="tx1"/>
              </a:solidFill>
              <a:effectLst/>
              <a:latin typeface="Barlow" panose="00000500000000000000" pitchFamily="2"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52F44FE-A41F-FE5E-01A0-9FFD69DF4EC5}"/>
              </a:ext>
            </a:extLst>
          </p:cNvPr>
          <p:cNvPicPr>
            <a:picLocks noChangeAspect="1"/>
          </p:cNvPicPr>
          <p:nvPr/>
        </p:nvPicPr>
        <p:blipFill>
          <a:blip r:embed="rId3"/>
          <a:stretch>
            <a:fillRect/>
          </a:stretch>
        </p:blipFill>
        <p:spPr>
          <a:xfrm>
            <a:off x="0" y="1780053"/>
            <a:ext cx="9144000" cy="182196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3AE693-9A84-4FBE-B3FB-A1869D0CF513}"/>
              </a:ext>
            </a:extLst>
          </p:cNvPr>
          <p:cNvPicPr>
            <a:picLocks noChangeAspect="1"/>
          </p:cNvPicPr>
          <p:nvPr/>
        </p:nvPicPr>
        <p:blipFill>
          <a:blip r:embed="rId2"/>
          <a:stretch>
            <a:fillRect/>
          </a:stretch>
        </p:blipFill>
        <p:spPr>
          <a:xfrm>
            <a:off x="0" y="1430173"/>
            <a:ext cx="9144000" cy="2283153"/>
          </a:xfrm>
          <a:prstGeom prst="rect">
            <a:avLst/>
          </a:prstGeom>
        </p:spPr>
      </p:pic>
    </p:spTree>
    <p:extLst>
      <p:ext uri="{BB962C8B-B14F-4D97-AF65-F5344CB8AC3E}">
        <p14:creationId xmlns:p14="http://schemas.microsoft.com/office/powerpoint/2010/main" val="889136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854" name="Google Shape;854;p41"/>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Trương</a:t>
            </a:r>
            <a:r>
              <a:rPr lang="en-US" dirty="0"/>
              <a:t> </a:t>
            </a:r>
            <a:r>
              <a:rPr lang="en-US" dirty="0" err="1"/>
              <a:t>Hữu</a:t>
            </a:r>
            <a:r>
              <a:rPr lang="en-US" dirty="0"/>
              <a:t> </a:t>
            </a:r>
            <a:r>
              <a:rPr lang="en-US" dirty="0" err="1"/>
              <a:t>Khang</a:t>
            </a:r>
            <a:r>
              <a:rPr lang="en-US" dirty="0"/>
              <a:t> – 20520211</a:t>
            </a:r>
          </a:p>
          <a:p>
            <a:pPr marL="0" lvl="0" indent="0" algn="just" rtl="0">
              <a:spcBef>
                <a:spcPts val="0"/>
              </a:spcBef>
              <a:spcAft>
                <a:spcPts val="0"/>
              </a:spcAft>
              <a:buNone/>
            </a:pPr>
            <a:r>
              <a:rPr lang="en-US" dirty="0"/>
              <a:t>Nguyễn Linh Anh Khoa – 20520219</a:t>
            </a:r>
          </a:p>
          <a:p>
            <a:pPr marL="0" lvl="0" indent="0" algn="just" rtl="0">
              <a:spcBef>
                <a:spcPts val="0"/>
              </a:spcBef>
              <a:spcAft>
                <a:spcPts val="0"/>
              </a:spcAft>
              <a:buNone/>
            </a:pPr>
            <a:r>
              <a:rPr lang="en-US" dirty="0"/>
              <a:t>Phan </a:t>
            </a:r>
            <a:r>
              <a:rPr lang="en-US" dirty="0" err="1"/>
              <a:t>Duy</a:t>
            </a:r>
            <a:r>
              <a:rPr lang="en-US" dirty="0"/>
              <a:t> </a:t>
            </a:r>
            <a:r>
              <a:rPr lang="en-US" dirty="0" err="1"/>
              <a:t>Thông</a:t>
            </a:r>
            <a:r>
              <a:rPr lang="en-US" dirty="0"/>
              <a:t> - 20520789</a:t>
            </a:r>
            <a:endParaRPr dirty="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646331"/>
          </a:xfrm>
          <a:prstGeom prst="rect">
            <a:avLst/>
          </a:prstGeom>
          <a:noFill/>
        </p:spPr>
        <p:txBody>
          <a:bodyPr wrap="square" rtlCol="0">
            <a:spAutoFit/>
          </a:bodyPr>
          <a:lstStyle/>
          <a:p>
            <a:r>
              <a:rPr lang="en-US" sz="1800">
                <a:solidFill>
                  <a:schemeClr val="tx1"/>
                </a:solidFill>
                <a:latin typeface="Barlow" panose="00000500000000000000" pitchFamily="2" charset="0"/>
              </a:rPr>
              <a:t>Việc xử lí video cũng khá hiệu quả, tốc độ xử lí khá nhanh có thể cho ra video với tốc độ 30fps nhưng chỉ với video đã được giảm kích thước xuống.</a:t>
            </a:r>
          </a:p>
        </p:txBody>
      </p:sp>
    </p:spTree>
    <p:extLst>
      <p:ext uri="{BB962C8B-B14F-4D97-AF65-F5344CB8AC3E}">
        <p14:creationId xmlns:p14="http://schemas.microsoft.com/office/powerpoint/2010/main" val="634147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223D5-404E-9A44-DE99-63A8B8E5B6C3}"/>
              </a:ext>
            </a:extLst>
          </p:cNvPr>
          <p:cNvSpPr>
            <a:spLocks noGrp="1"/>
          </p:cNvSpPr>
          <p:nvPr>
            <p:ph type="title"/>
          </p:nvPr>
        </p:nvSpPr>
        <p:spPr/>
        <p:txBody>
          <a:bodyPr/>
          <a:lstStyle/>
          <a:p>
            <a:endParaRPr lang="en-US"/>
          </a:p>
        </p:txBody>
      </p:sp>
      <p:pic>
        <p:nvPicPr>
          <p:cNvPr id="3" name="2022-12-19 07-13-54">
            <a:hlinkClick r:id="" action="ppaction://media"/>
            <a:extLst>
              <a:ext uri="{FF2B5EF4-FFF2-40B4-BE49-F238E27FC236}">
                <a16:creationId xmlns:a16="http://schemas.microsoft.com/office/drawing/2014/main" id="{4FC4B0CD-9378-4018-2A81-813D088CB7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66639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6DC5B-A7EB-2A78-DD48-D11E23EB87BD}"/>
              </a:ext>
            </a:extLst>
          </p:cNvPr>
          <p:cNvSpPr>
            <a:spLocks noGrp="1"/>
          </p:cNvSpPr>
          <p:nvPr>
            <p:ph type="title"/>
          </p:nvPr>
        </p:nvSpPr>
        <p:spPr/>
        <p:txBody>
          <a:bodyPr/>
          <a:lstStyle/>
          <a:p>
            <a:r>
              <a:rPr lang="en-US"/>
              <a:t>RESULT</a:t>
            </a:r>
          </a:p>
        </p:txBody>
      </p:sp>
      <p:sp>
        <p:nvSpPr>
          <p:cNvPr id="3" name="TextBox 2">
            <a:extLst>
              <a:ext uri="{FF2B5EF4-FFF2-40B4-BE49-F238E27FC236}">
                <a16:creationId xmlns:a16="http://schemas.microsoft.com/office/drawing/2014/main" id="{AF810038-125B-33F0-86F9-EF84453ED883}"/>
              </a:ext>
            </a:extLst>
          </p:cNvPr>
          <p:cNvSpPr txBox="1"/>
          <p:nvPr/>
        </p:nvSpPr>
        <p:spPr>
          <a:xfrm>
            <a:off x="621101" y="1257300"/>
            <a:ext cx="7901700" cy="646331"/>
          </a:xfrm>
          <a:prstGeom prst="rect">
            <a:avLst/>
          </a:prstGeom>
          <a:noFill/>
        </p:spPr>
        <p:txBody>
          <a:bodyPr wrap="square" rtlCol="0">
            <a:spAutoFit/>
          </a:bodyPr>
          <a:lstStyle/>
          <a:p>
            <a:r>
              <a:rPr lang="en-US" sz="1800">
                <a:solidFill>
                  <a:schemeClr val="tx1"/>
                </a:solidFill>
                <a:latin typeface="Barlow" panose="00000500000000000000" pitchFamily="2" charset="0"/>
              </a:rPr>
              <a:t>Còn một vấn đề khi xử lí với ảnh có vật thể có màu vàng nhạt, mô hình sẽ nhầm lẫn với nền nên sẽ xóa luôn cả vật thể có màu vàng</a:t>
            </a:r>
          </a:p>
        </p:txBody>
      </p:sp>
      <p:pic>
        <p:nvPicPr>
          <p:cNvPr id="5" name="Picture 4">
            <a:extLst>
              <a:ext uri="{FF2B5EF4-FFF2-40B4-BE49-F238E27FC236}">
                <a16:creationId xmlns:a16="http://schemas.microsoft.com/office/drawing/2014/main" id="{A591E76E-4BFA-9A5A-DF0E-5133A66A9415}"/>
              </a:ext>
            </a:extLst>
          </p:cNvPr>
          <p:cNvPicPr>
            <a:picLocks noChangeAspect="1"/>
          </p:cNvPicPr>
          <p:nvPr/>
        </p:nvPicPr>
        <p:blipFill>
          <a:blip r:embed="rId2"/>
          <a:stretch>
            <a:fillRect/>
          </a:stretch>
        </p:blipFill>
        <p:spPr>
          <a:xfrm>
            <a:off x="245905" y="1915878"/>
            <a:ext cx="8652189" cy="1982569"/>
          </a:xfrm>
          <a:prstGeom prst="rect">
            <a:avLst/>
          </a:prstGeom>
        </p:spPr>
      </p:pic>
    </p:spTree>
    <p:extLst>
      <p:ext uri="{BB962C8B-B14F-4D97-AF65-F5344CB8AC3E}">
        <p14:creationId xmlns:p14="http://schemas.microsoft.com/office/powerpoint/2010/main" val="1418985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343-446C-383A-C245-658BFDB70A48}"/>
              </a:ext>
            </a:extLst>
          </p:cNvPr>
          <p:cNvSpPr>
            <a:spLocks noGrp="1"/>
          </p:cNvSpPr>
          <p:nvPr>
            <p:ph type="title"/>
          </p:nvPr>
        </p:nvSpPr>
        <p:spPr/>
        <p:txBody>
          <a:bodyPr/>
          <a:lstStyle/>
          <a:p>
            <a:r>
              <a:rPr lang="en-US"/>
              <a:t>RESULT</a:t>
            </a:r>
          </a:p>
        </p:txBody>
      </p:sp>
      <p:sp>
        <p:nvSpPr>
          <p:cNvPr id="3" name="TextBox 2">
            <a:extLst>
              <a:ext uri="{FF2B5EF4-FFF2-40B4-BE49-F238E27FC236}">
                <a16:creationId xmlns:a16="http://schemas.microsoft.com/office/drawing/2014/main" id="{2D1647ED-7CE2-979C-DB5F-623EA33D1D5E}"/>
              </a:ext>
            </a:extLst>
          </p:cNvPr>
          <p:cNvSpPr txBox="1"/>
          <p:nvPr/>
        </p:nvSpPr>
        <p:spPr>
          <a:xfrm>
            <a:off x="621100" y="1270747"/>
            <a:ext cx="7901700" cy="646331"/>
          </a:xfrm>
          <a:prstGeom prst="rect">
            <a:avLst/>
          </a:prstGeom>
          <a:noFill/>
        </p:spPr>
        <p:txBody>
          <a:bodyPr wrap="square" rtlCol="0">
            <a:spAutoFit/>
          </a:bodyPr>
          <a:lstStyle/>
          <a:p>
            <a:r>
              <a:rPr lang="en-US" sz="1800">
                <a:solidFill>
                  <a:schemeClr val="tx1"/>
                </a:solidFill>
                <a:latin typeface="Barlow" panose="00000500000000000000" pitchFamily="2" charset="0"/>
              </a:rPr>
              <a:t>Nhưng với mô hình Decision Tree Classifier thì có thể nhận được vật thể có màu vàng nhưng vẫn còn lỗi</a:t>
            </a:r>
          </a:p>
        </p:txBody>
      </p:sp>
      <p:pic>
        <p:nvPicPr>
          <p:cNvPr id="5" name="Picture 4">
            <a:extLst>
              <a:ext uri="{FF2B5EF4-FFF2-40B4-BE49-F238E27FC236}">
                <a16:creationId xmlns:a16="http://schemas.microsoft.com/office/drawing/2014/main" id="{C7A2A3C2-29A4-0DC1-7C45-5877DE7EBACE}"/>
              </a:ext>
            </a:extLst>
          </p:cNvPr>
          <p:cNvPicPr>
            <a:picLocks noChangeAspect="1"/>
          </p:cNvPicPr>
          <p:nvPr/>
        </p:nvPicPr>
        <p:blipFill>
          <a:blip r:embed="rId2"/>
          <a:stretch>
            <a:fillRect/>
          </a:stretch>
        </p:blipFill>
        <p:spPr>
          <a:xfrm>
            <a:off x="187221" y="1917078"/>
            <a:ext cx="8769558" cy="2009463"/>
          </a:xfrm>
          <a:prstGeom prst="rect">
            <a:avLst/>
          </a:prstGeom>
        </p:spPr>
      </p:pic>
    </p:spTree>
    <p:extLst>
      <p:ext uri="{BB962C8B-B14F-4D97-AF65-F5344CB8AC3E}">
        <p14:creationId xmlns:p14="http://schemas.microsoft.com/office/powerpoint/2010/main" val="889855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77830" y="1067362"/>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73" name="Google Shape;1573;p62"/>
          <p:cNvSpPr txBox="1">
            <a:spLocks noGrp="1"/>
          </p:cNvSpPr>
          <p:nvPr>
            <p:ph type="subTitle" idx="1"/>
          </p:nvPr>
        </p:nvSpPr>
        <p:spPr>
          <a:xfrm>
            <a:off x="1777830" y="227757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Nova Flat" panose="020B0604020202020204" charset="0"/>
              </a:rPr>
              <a:t>CONCLUSION</a:t>
            </a:r>
            <a:endParaRPr sz="5400" dirty="0">
              <a:latin typeface="Nova Flat" panose="020B06040202020202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0B9-4BA1-6ED5-CDFB-A7FF090AE881}"/>
              </a:ext>
            </a:extLst>
          </p:cNvPr>
          <p:cNvSpPr>
            <a:spLocks noGrp="1"/>
          </p:cNvSpPr>
          <p:nvPr>
            <p:ph type="title"/>
          </p:nvPr>
        </p:nvSpPr>
        <p:spPr/>
        <p:txBody>
          <a:bodyPr/>
          <a:lstStyle/>
          <a:p>
            <a:r>
              <a:rPr lang="en-US"/>
              <a:t>CONCLUSION</a:t>
            </a:r>
          </a:p>
        </p:txBody>
      </p:sp>
      <p:sp>
        <p:nvSpPr>
          <p:cNvPr id="7" name="TextBox 6">
            <a:extLst>
              <a:ext uri="{FF2B5EF4-FFF2-40B4-BE49-F238E27FC236}">
                <a16:creationId xmlns:a16="http://schemas.microsoft.com/office/drawing/2014/main" id="{C7A3AE6B-A3CF-F35B-2A30-FBA14B6712DD}"/>
              </a:ext>
            </a:extLst>
          </p:cNvPr>
          <p:cNvSpPr txBox="1"/>
          <p:nvPr/>
        </p:nvSpPr>
        <p:spPr>
          <a:xfrm>
            <a:off x="670259" y="1371599"/>
            <a:ext cx="7901700" cy="1754326"/>
          </a:xfrm>
          <a:prstGeom prst="rect">
            <a:avLst/>
          </a:prstGeom>
          <a:noFill/>
        </p:spPr>
        <p:txBody>
          <a:bodyPr wrap="square" rtlCol="0">
            <a:spAutoFit/>
          </a:bodyPr>
          <a:lstStyle/>
          <a:p>
            <a:r>
              <a:rPr lang="en-US" sz="1800">
                <a:solidFill>
                  <a:schemeClr val="tx1"/>
                </a:solidFill>
                <a:latin typeface="Barlow" panose="00000500000000000000" pitchFamily="2" charset="0"/>
              </a:rPr>
              <a:t>Nhận xét:</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Hai mô hình hoạt động hiệu quả nhất là Logistic Regression và SGD Classifier</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Trong hai mô hình trên thì Logistic Regression nhỉnh hơn về tốc độ xử lí so với SGD Classifier. Còn so về tổng thể thì Decision Tree Classifier có tốc độ chạy nhanh nhất nhưng hiệu suất xử lí trên một vài ảnh không có hiệu quả.</a:t>
            </a:r>
          </a:p>
        </p:txBody>
      </p:sp>
    </p:spTree>
    <p:extLst>
      <p:ext uri="{BB962C8B-B14F-4D97-AF65-F5344CB8AC3E}">
        <p14:creationId xmlns:p14="http://schemas.microsoft.com/office/powerpoint/2010/main" val="26307579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p6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191" name="Google Shape;3191;p64"/>
          <p:cNvSpPr/>
          <p:nvPr/>
        </p:nvSpPr>
        <p:spPr>
          <a:xfrm>
            <a:off x="8815088" y="3797756"/>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195413" y="3747101"/>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 Placeholder 20">
            <a:extLst>
              <a:ext uri="{FF2B5EF4-FFF2-40B4-BE49-F238E27FC236}">
                <a16:creationId xmlns:a16="http://schemas.microsoft.com/office/drawing/2014/main" id="{ADE3D78D-3EE5-3960-D5B7-706ED681ABD3}"/>
              </a:ext>
            </a:extLst>
          </p:cNvPr>
          <p:cNvSpPr txBox="1">
            <a:spLocks/>
          </p:cNvSpPr>
          <p:nvPr/>
        </p:nvSpPr>
        <p:spPr>
          <a:xfrm>
            <a:off x="544324" y="1571175"/>
            <a:ext cx="3823800" cy="296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1pPr>
            <a:lvl2pPr marL="914400" marR="0" lvl="1"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2pPr>
            <a:lvl3pPr marL="1371600" marR="0" lvl="2"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3pPr>
            <a:lvl4pPr marL="1828800" marR="0" lvl="3"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4pPr>
            <a:lvl5pPr marL="2286000" marR="0" lvl="4"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5pPr>
            <a:lvl6pPr marL="2743200" marR="0" lvl="5"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6pPr>
            <a:lvl7pPr marL="3200400" marR="0" lvl="6"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7pPr>
            <a:lvl8pPr marL="3657600" marR="0" lvl="7"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8pPr>
            <a:lvl9pPr marL="4114800" marR="0" lvl="8"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9pPr>
          </a:lstStyle>
          <a:p>
            <a:pPr marL="412750" indent="-285750" algn="just">
              <a:buFont typeface="Arial" panose="020B0604020202020204" pitchFamily="34" charset="0"/>
              <a:buChar char="•"/>
            </a:pPr>
            <a:r>
              <a:rPr lang="en-US" sz="1800" dirty="0" err="1">
                <a:latin typeface="Barlow" panose="00000500000000000000" pitchFamily="2" charset="0"/>
              </a:rPr>
              <a:t>Đây</a:t>
            </a:r>
            <a:r>
              <a:rPr lang="en-US" sz="1800" dirty="0">
                <a:latin typeface="Barlow" panose="00000500000000000000" pitchFamily="2" charset="0"/>
              </a:rPr>
              <a:t> </a:t>
            </a:r>
            <a:r>
              <a:rPr lang="en-US" sz="1800" dirty="0" err="1">
                <a:latin typeface="Barlow" panose="00000500000000000000" pitchFamily="2" charset="0"/>
              </a:rPr>
              <a:t>là</a:t>
            </a:r>
            <a:r>
              <a:rPr lang="en-US" sz="1800" dirty="0">
                <a:latin typeface="Barlow" panose="00000500000000000000" pitchFamily="2" charset="0"/>
              </a:rPr>
              <a:t> </a:t>
            </a:r>
            <a:r>
              <a:rPr lang="en-US" sz="1800" dirty="0" err="1">
                <a:latin typeface="Barlow" panose="00000500000000000000" pitchFamily="2" charset="0"/>
              </a:rPr>
              <a:t>phương</a:t>
            </a:r>
            <a:r>
              <a:rPr lang="en-US" sz="1800" dirty="0">
                <a:latin typeface="Barlow" panose="00000500000000000000" pitchFamily="2" charset="0"/>
              </a:rPr>
              <a:t> </a:t>
            </a:r>
            <a:r>
              <a:rPr lang="en-US" sz="1800" dirty="0" err="1">
                <a:latin typeface="Barlow" panose="00000500000000000000" pitchFamily="2" charset="0"/>
              </a:rPr>
              <a:t>pháp</a:t>
            </a:r>
            <a:r>
              <a:rPr lang="en-US" sz="1800" dirty="0">
                <a:latin typeface="Barlow" panose="00000500000000000000" pitchFamily="2" charset="0"/>
              </a:rPr>
              <a:t> </a:t>
            </a:r>
            <a:r>
              <a:rPr lang="en-US" sz="1800" dirty="0" err="1">
                <a:latin typeface="Barlow" panose="00000500000000000000" pitchFamily="2" charset="0"/>
              </a:rPr>
              <a:t>đơn</a:t>
            </a:r>
            <a:r>
              <a:rPr lang="en-US" sz="1800" dirty="0">
                <a:latin typeface="Barlow" panose="00000500000000000000" pitchFamily="2" charset="0"/>
              </a:rPr>
              <a:t> </a:t>
            </a:r>
            <a:r>
              <a:rPr lang="en-US" sz="1800" dirty="0" err="1">
                <a:latin typeface="Barlow" panose="00000500000000000000" pitchFamily="2" charset="0"/>
              </a:rPr>
              <a:t>giản</a:t>
            </a:r>
            <a:r>
              <a:rPr lang="en-US" sz="1800" dirty="0">
                <a:latin typeface="Barlow" panose="00000500000000000000" pitchFamily="2" charset="0"/>
              </a:rPr>
              <a:t>, </a:t>
            </a:r>
            <a:r>
              <a:rPr lang="en-US" sz="1800" dirty="0" err="1">
                <a:latin typeface="Barlow" panose="00000500000000000000" pitchFamily="2" charset="0"/>
              </a:rPr>
              <a:t>dễ</a:t>
            </a:r>
            <a:r>
              <a:rPr lang="en-US" sz="1800" dirty="0">
                <a:latin typeface="Barlow" panose="00000500000000000000" pitchFamily="2" charset="0"/>
              </a:rPr>
              <a:t> </a:t>
            </a:r>
            <a:r>
              <a:rPr lang="en-US" sz="1800" dirty="0" err="1">
                <a:latin typeface="Barlow" panose="00000500000000000000" pitchFamily="2" charset="0"/>
              </a:rPr>
              <a:t>thực</a:t>
            </a:r>
            <a:r>
              <a:rPr lang="en-US" sz="1800" dirty="0">
                <a:latin typeface="Barlow" panose="00000500000000000000" pitchFamily="2" charset="0"/>
              </a:rPr>
              <a:t> </a:t>
            </a:r>
            <a:r>
              <a:rPr lang="en-US" sz="1800" dirty="0" err="1">
                <a:latin typeface="Barlow" panose="00000500000000000000" pitchFamily="2" charset="0"/>
              </a:rPr>
              <a:t>hiện</a:t>
            </a:r>
            <a:r>
              <a:rPr lang="en-US" sz="1800" dirty="0">
                <a:latin typeface="Barlow" panose="00000500000000000000" pitchFamily="2" charset="0"/>
              </a:rPr>
              <a:t> </a:t>
            </a:r>
            <a:r>
              <a:rPr lang="en-US" sz="1800" dirty="0" err="1">
                <a:latin typeface="Barlow" panose="00000500000000000000" pitchFamily="2" charset="0"/>
              </a:rPr>
              <a:t>và</a:t>
            </a:r>
            <a:r>
              <a:rPr lang="en-US" sz="1800" dirty="0">
                <a:latin typeface="Barlow" panose="00000500000000000000" pitchFamily="2" charset="0"/>
              </a:rPr>
              <a:t> </a:t>
            </a:r>
            <a:r>
              <a:rPr lang="en-US" sz="1800" dirty="0" err="1">
                <a:latin typeface="Barlow" panose="00000500000000000000" pitchFamily="2" charset="0"/>
              </a:rPr>
              <a:t>triển</a:t>
            </a:r>
            <a:r>
              <a:rPr lang="en-US" sz="1800" dirty="0">
                <a:latin typeface="Barlow" panose="00000500000000000000" pitchFamily="2" charset="0"/>
              </a:rPr>
              <a:t> </a:t>
            </a:r>
            <a:r>
              <a:rPr lang="en-US" sz="1800" dirty="0" err="1">
                <a:latin typeface="Barlow" panose="00000500000000000000" pitchFamily="2" charset="0"/>
              </a:rPr>
              <a:t>khai</a:t>
            </a:r>
            <a:endParaRPr lang="en-US" sz="1800" dirty="0">
              <a:latin typeface="Barlow" panose="00000500000000000000" pitchFamily="2" charset="0"/>
            </a:endParaRPr>
          </a:p>
          <a:p>
            <a:pPr marL="412750" indent="-285750" algn="just">
              <a:buFont typeface="Arial" panose="020B0604020202020204" pitchFamily="34" charset="0"/>
              <a:buChar char="•"/>
            </a:pPr>
            <a:r>
              <a:rPr lang="en-US" sz="1800" dirty="0" err="1">
                <a:latin typeface="Barlow" panose="00000500000000000000" pitchFamily="2" charset="0"/>
              </a:rPr>
              <a:t>Thời</a:t>
            </a:r>
            <a:r>
              <a:rPr lang="en-US" sz="1800" dirty="0">
                <a:latin typeface="Barlow" panose="00000500000000000000" pitchFamily="2" charset="0"/>
              </a:rPr>
              <a:t> </a:t>
            </a:r>
            <a:r>
              <a:rPr lang="en-US" sz="1800" dirty="0" err="1">
                <a:latin typeface="Barlow" panose="00000500000000000000" pitchFamily="2" charset="0"/>
              </a:rPr>
              <a:t>gian</a:t>
            </a:r>
            <a:r>
              <a:rPr lang="en-US" sz="1800" dirty="0">
                <a:latin typeface="Barlow" panose="00000500000000000000" pitchFamily="2" charset="0"/>
              </a:rPr>
              <a:t> </a:t>
            </a:r>
            <a:r>
              <a:rPr lang="en-US" sz="1800" dirty="0" err="1">
                <a:latin typeface="Barlow" panose="00000500000000000000" pitchFamily="2" charset="0"/>
              </a:rPr>
              <a:t>xử</a:t>
            </a:r>
            <a:r>
              <a:rPr lang="en-US" sz="1800" dirty="0">
                <a:latin typeface="Barlow" panose="00000500000000000000" pitchFamily="2" charset="0"/>
              </a:rPr>
              <a:t> </a:t>
            </a:r>
            <a:r>
              <a:rPr lang="en-US" sz="1800" dirty="0" err="1">
                <a:latin typeface="Barlow" panose="00000500000000000000" pitchFamily="2" charset="0"/>
              </a:rPr>
              <a:t>lí</a:t>
            </a:r>
            <a:r>
              <a:rPr lang="en-US" sz="1800" dirty="0">
                <a:latin typeface="Barlow" panose="00000500000000000000" pitchFamily="2" charset="0"/>
              </a:rPr>
              <a:t> </a:t>
            </a:r>
            <a:r>
              <a:rPr lang="en-US" sz="1800" dirty="0" err="1">
                <a:latin typeface="Barlow" panose="00000500000000000000" pitchFamily="2" charset="0"/>
              </a:rPr>
              <a:t>nhanh</a:t>
            </a:r>
            <a:endParaRPr lang="en-US" sz="1800" dirty="0">
              <a:latin typeface="Barlow" panose="00000500000000000000" pitchFamily="2" charset="0"/>
            </a:endParaRPr>
          </a:p>
          <a:p>
            <a:pPr marL="412750" indent="-285750" algn="just">
              <a:buFont typeface="Arial" panose="020B0604020202020204" pitchFamily="34" charset="0"/>
              <a:buChar char="•"/>
            </a:pPr>
            <a:r>
              <a:rPr lang="en-US" sz="1800" dirty="0">
                <a:latin typeface="Barlow" panose="00000500000000000000" pitchFamily="2" charset="0"/>
              </a:rPr>
              <a:t>Cho </a:t>
            </a:r>
            <a:r>
              <a:rPr lang="en-US" sz="1800" dirty="0" err="1">
                <a:latin typeface="Barlow" panose="00000500000000000000" pitchFamily="2" charset="0"/>
              </a:rPr>
              <a:t>độ</a:t>
            </a:r>
            <a:r>
              <a:rPr lang="en-US" sz="1800" dirty="0">
                <a:latin typeface="Barlow" panose="00000500000000000000" pitchFamily="2" charset="0"/>
              </a:rPr>
              <a:t> </a:t>
            </a:r>
            <a:r>
              <a:rPr lang="en-US" sz="1800" dirty="0" err="1">
                <a:latin typeface="Barlow" panose="00000500000000000000" pitchFamily="2" charset="0"/>
              </a:rPr>
              <a:t>chính</a:t>
            </a:r>
            <a:r>
              <a:rPr lang="en-US" sz="1800" dirty="0">
                <a:latin typeface="Barlow" panose="00000500000000000000" pitchFamily="2" charset="0"/>
              </a:rPr>
              <a:t> </a:t>
            </a:r>
            <a:r>
              <a:rPr lang="en-US" sz="1800" dirty="0" err="1">
                <a:latin typeface="Barlow" panose="00000500000000000000" pitchFamily="2" charset="0"/>
              </a:rPr>
              <a:t>xác</a:t>
            </a:r>
            <a:r>
              <a:rPr lang="en-US" sz="1800" dirty="0">
                <a:latin typeface="Barlow" panose="00000500000000000000" pitchFamily="2" charset="0"/>
              </a:rPr>
              <a:t> </a:t>
            </a:r>
            <a:r>
              <a:rPr lang="en-US" sz="1800" dirty="0" err="1">
                <a:latin typeface="Barlow" panose="00000500000000000000" pitchFamily="2" charset="0"/>
              </a:rPr>
              <a:t>trong</a:t>
            </a:r>
            <a:r>
              <a:rPr lang="en-US" sz="1800" dirty="0">
                <a:latin typeface="Barlow" panose="00000500000000000000" pitchFamily="2" charset="0"/>
              </a:rPr>
              <a:t> </a:t>
            </a:r>
            <a:r>
              <a:rPr lang="en-US" sz="1800" dirty="0" err="1">
                <a:latin typeface="Barlow" panose="00000500000000000000" pitchFamily="2" charset="0"/>
              </a:rPr>
              <a:t>mức</a:t>
            </a:r>
            <a:r>
              <a:rPr lang="en-US" sz="1800" dirty="0">
                <a:latin typeface="Barlow" panose="00000500000000000000" pitchFamily="2" charset="0"/>
              </a:rPr>
              <a:t> </a:t>
            </a:r>
            <a:r>
              <a:rPr lang="en-US" sz="1800" dirty="0" err="1">
                <a:latin typeface="Barlow" panose="00000500000000000000" pitchFamily="2" charset="0"/>
              </a:rPr>
              <a:t>chấp</a:t>
            </a:r>
            <a:r>
              <a:rPr lang="en-US" sz="1800" dirty="0">
                <a:latin typeface="Barlow" panose="00000500000000000000" pitchFamily="2" charset="0"/>
              </a:rPr>
              <a:t> </a:t>
            </a:r>
            <a:r>
              <a:rPr lang="en-US" sz="1800" dirty="0" err="1">
                <a:latin typeface="Barlow" panose="00000500000000000000" pitchFamily="2" charset="0"/>
              </a:rPr>
              <a:t>nhận</a:t>
            </a:r>
            <a:r>
              <a:rPr lang="en-US" sz="1800" dirty="0">
                <a:latin typeface="Barlow" panose="00000500000000000000" pitchFamily="2" charset="0"/>
              </a:rPr>
              <a:t> </a:t>
            </a:r>
            <a:r>
              <a:rPr lang="en-US" sz="1800" dirty="0" err="1">
                <a:latin typeface="Barlow" panose="00000500000000000000" pitchFamily="2" charset="0"/>
              </a:rPr>
              <a:t>được</a:t>
            </a:r>
            <a:endParaRPr lang="en-US" sz="1800" dirty="0">
              <a:latin typeface="Barlow" panose="00000500000000000000" pitchFamily="2" charset="0"/>
            </a:endParaRPr>
          </a:p>
        </p:txBody>
      </p:sp>
      <p:sp>
        <p:nvSpPr>
          <p:cNvPr id="19" name="Text Placeholder 21">
            <a:extLst>
              <a:ext uri="{FF2B5EF4-FFF2-40B4-BE49-F238E27FC236}">
                <a16:creationId xmlns:a16="http://schemas.microsoft.com/office/drawing/2014/main" id="{4F26BEA3-EDA1-F9E3-978F-FB6EFCFA72ED}"/>
              </a:ext>
            </a:extLst>
          </p:cNvPr>
          <p:cNvSpPr txBox="1">
            <a:spLocks/>
          </p:cNvSpPr>
          <p:nvPr/>
        </p:nvSpPr>
        <p:spPr>
          <a:xfrm>
            <a:off x="4436057" y="1571175"/>
            <a:ext cx="4175154" cy="296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1pPr>
            <a:lvl2pPr marL="914400" marR="0" lvl="1"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9pPr>
          </a:lstStyle>
          <a:p>
            <a:pPr algn="just">
              <a:buFont typeface="Arial" panose="020B0604020202020204" pitchFamily="34" charset="0"/>
              <a:buChar char="•"/>
            </a:pPr>
            <a:r>
              <a:rPr lang="en-US" sz="1800" dirty="0" err="1">
                <a:latin typeface="Barlow" panose="00000500000000000000" pitchFamily="2" charset="0"/>
                <a:ea typeface="Calibri" panose="020F0502020204030204" pitchFamily="34" charset="0"/>
                <a:cs typeface="Times New Roman" panose="02020603050405020304" pitchFamily="18" charset="0"/>
              </a:rPr>
              <a:t>Đối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với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vài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trường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hợp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kết</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quả</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mong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muốn</a:t>
            </a:r>
            <a:r>
              <a:rPr lang="en-US" sz="1800" dirty="0">
                <a:latin typeface="Barlow" panose="00000500000000000000" pitchFamily="2" charset="0"/>
                <a:ea typeface="Calibri" panose="020F0502020204030204" pitchFamily="34" charset="0"/>
                <a:cs typeface="Times New Roman" panose="02020603050405020304" pitchFamily="18" charset="0"/>
              </a:rPr>
              <a:t>. </a:t>
            </a:r>
          </a:p>
          <a:p>
            <a:pPr algn="just">
              <a:buFont typeface="Arial" panose="020B0604020202020204" pitchFamily="34" charset="0"/>
              <a:buChar char="•"/>
            </a:pPr>
            <a:r>
              <a:rPr lang="en-US" sz="1800" dirty="0" err="1">
                <a:latin typeface="Barlow" panose="00000500000000000000" pitchFamily="2" charset="0"/>
                <a:ea typeface="Calibri" panose="020F0502020204030204" pitchFamily="34" charset="0"/>
                <a:cs typeface="Times New Roman" panose="02020603050405020304" pitchFamily="18" charset="0"/>
              </a:rPr>
              <a:t>Chẳng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hạn</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tấm</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có</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hiệu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ứng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phông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xanh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sắc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hơi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tối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đều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hay </a:t>
            </a:r>
            <a:r>
              <a:rPr lang="en-US" sz="1800" dirty="0" err="1">
                <a:latin typeface="Barlow" panose="00000500000000000000" pitchFamily="2" charset="0"/>
                <a:ea typeface="Calibri" panose="020F0502020204030204" pitchFamily="34" charset="0"/>
                <a:cs typeface="Times New Roman" panose="02020603050405020304" pitchFamily="18" charset="0"/>
              </a:rPr>
              <a:t>những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bức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chụp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bằng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máy</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chất</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lượng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thấp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những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tấm</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có</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chủ</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thể</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với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vàng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quá</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sáng</a:t>
            </a:r>
            <a:r>
              <a:rPr lang="en-US" sz="1800" dirty="0">
                <a:latin typeface="Barlow" panose="00000500000000000000" pitchFamily="2" charset="0"/>
                <a:ea typeface="Calibri" panose="020F0502020204030204" pitchFamily="34" charset="0"/>
                <a:cs typeface="Times New Roman" panose="02020603050405020304" pitchFamily="18" charset="0"/>
              </a:rPr>
              <a:t>.</a:t>
            </a:r>
          </a:p>
          <a:p>
            <a:endParaRPr lang="en-US" dirty="0"/>
          </a:p>
        </p:txBody>
      </p:sp>
      <p:sp>
        <p:nvSpPr>
          <p:cNvPr id="20" name="Subtitle 22">
            <a:extLst>
              <a:ext uri="{FF2B5EF4-FFF2-40B4-BE49-F238E27FC236}">
                <a16:creationId xmlns:a16="http://schemas.microsoft.com/office/drawing/2014/main" id="{3F9E417F-049D-5F9A-2482-8844E16A0531}"/>
              </a:ext>
            </a:extLst>
          </p:cNvPr>
          <p:cNvSpPr txBox="1">
            <a:spLocks/>
          </p:cNvSpPr>
          <p:nvPr/>
        </p:nvSpPr>
        <p:spPr>
          <a:xfrm>
            <a:off x="713225" y="1205475"/>
            <a:ext cx="383057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1pPr>
            <a:lvl2pPr marL="914400" marR="0" lvl="1"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2pPr>
            <a:lvl3pPr marL="1371600" marR="0" lvl="2"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3pPr>
            <a:lvl4pPr marL="1828800" marR="0" lvl="3"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4pPr>
            <a:lvl5pPr marL="2286000" marR="0" lvl="4"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5pPr>
            <a:lvl6pPr marL="2743200" marR="0" lvl="5"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6pPr>
            <a:lvl7pPr marL="3200400" marR="0" lvl="6"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7pPr>
            <a:lvl8pPr marL="3657600" marR="0" lvl="7"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8pPr>
            <a:lvl9pPr marL="4114800" marR="0" lvl="8"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9pPr>
          </a:lstStyle>
          <a:p>
            <a:r>
              <a:rPr lang="en-US" sz="1800" b="1" dirty="0" err="1">
                <a:latin typeface="Barlow" panose="00000500000000000000" pitchFamily="2" charset="0"/>
              </a:rPr>
              <a:t>Ưu</a:t>
            </a:r>
            <a:r>
              <a:rPr lang="en-US" sz="1800" b="1" dirty="0">
                <a:latin typeface="Barlow" panose="00000500000000000000" pitchFamily="2" charset="0"/>
              </a:rPr>
              <a:t> </a:t>
            </a:r>
            <a:r>
              <a:rPr lang="en-US" sz="1800" b="1" dirty="0" err="1">
                <a:latin typeface="Barlow" panose="00000500000000000000" pitchFamily="2" charset="0"/>
              </a:rPr>
              <a:t>điểm</a:t>
            </a:r>
            <a:endParaRPr lang="en-US" sz="1800" b="1" dirty="0">
              <a:latin typeface="Barlow" panose="00000500000000000000" pitchFamily="2" charset="0"/>
            </a:endParaRPr>
          </a:p>
        </p:txBody>
      </p:sp>
      <p:sp>
        <p:nvSpPr>
          <p:cNvPr id="21" name="TextBox 20">
            <a:extLst>
              <a:ext uri="{FF2B5EF4-FFF2-40B4-BE49-F238E27FC236}">
                <a16:creationId xmlns:a16="http://schemas.microsoft.com/office/drawing/2014/main" id="{69236486-B193-0BEC-FA73-0C545CEB4AF2}"/>
              </a:ext>
            </a:extLst>
          </p:cNvPr>
          <p:cNvSpPr txBox="1"/>
          <p:nvPr/>
        </p:nvSpPr>
        <p:spPr>
          <a:xfrm>
            <a:off x="4741915" y="1073199"/>
            <a:ext cx="3540369" cy="369332"/>
          </a:xfrm>
          <a:prstGeom prst="rect">
            <a:avLst/>
          </a:prstGeom>
          <a:noFill/>
        </p:spPr>
        <p:txBody>
          <a:bodyPr wrap="square" rtlCol="0">
            <a:spAutoFit/>
          </a:bodyPr>
          <a:lstStyle/>
          <a:p>
            <a:pPr algn="ctr"/>
            <a:r>
              <a:rPr lang="en-US" sz="1800" b="1" dirty="0" err="1">
                <a:solidFill>
                  <a:schemeClr val="tx1"/>
                </a:solidFill>
                <a:latin typeface="Barlow" panose="00000500000000000000" pitchFamily="2" charset="0"/>
              </a:rPr>
              <a:t>Nhược</a:t>
            </a:r>
            <a:r>
              <a:rPr lang="en-US" sz="1800" b="1" dirty="0">
                <a:solidFill>
                  <a:schemeClr val="tx1"/>
                </a:solidFill>
                <a:latin typeface="Barlow" panose="00000500000000000000" pitchFamily="2" charset="0"/>
              </a:rPr>
              <a:t> </a:t>
            </a:r>
            <a:r>
              <a:rPr lang="en-US" sz="1800" b="1" dirty="0" err="1">
                <a:solidFill>
                  <a:schemeClr val="tx1"/>
                </a:solidFill>
                <a:latin typeface="Barlow" panose="00000500000000000000" pitchFamily="2" charset="0"/>
              </a:rPr>
              <a:t>điểm</a:t>
            </a:r>
            <a:endParaRPr lang="en-US" sz="1800" b="1" dirty="0">
              <a:solidFill>
                <a:schemeClr val="tx1"/>
              </a:solidFill>
              <a:latin typeface="Barlow" panose="00000500000000000000" pitchFamily="2" charset="0"/>
            </a:endParaRPr>
          </a:p>
        </p:txBody>
      </p:sp>
      <p:cxnSp>
        <p:nvCxnSpPr>
          <p:cNvPr id="22" name="Straight Connector 21">
            <a:extLst>
              <a:ext uri="{FF2B5EF4-FFF2-40B4-BE49-F238E27FC236}">
                <a16:creationId xmlns:a16="http://schemas.microsoft.com/office/drawing/2014/main" id="{42A14B37-EE6E-D90F-EEAC-7FD65DD309E7}"/>
              </a:ext>
            </a:extLst>
          </p:cNvPr>
          <p:cNvCxnSpPr>
            <a:cxnSpLocks/>
          </p:cNvCxnSpPr>
          <p:nvPr/>
        </p:nvCxnSpPr>
        <p:spPr>
          <a:xfrm>
            <a:off x="4572000" y="1571175"/>
            <a:ext cx="0" cy="2714222"/>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 calcmode="lin" valueType="num">
                                      <p:cBhvr additive="base">
                                        <p:cTn id="13"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anim calcmode="lin" valueType="num">
                                      <p:cBhvr additive="base">
                                        <p:cTn id="19"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anim calcmode="lin" valueType="num">
                                      <p:cBhvr additive="base">
                                        <p:cTn id="2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 calcmode="lin" valueType="num">
                                      <p:cBhvr additive="base">
                                        <p:cTn id="31"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DF9B0A5-6FB2-71F2-42B6-6AED49A50FCE}"/>
              </a:ext>
            </a:extLst>
          </p:cNvPr>
          <p:cNvSpPr>
            <a:spLocks noGrp="1"/>
          </p:cNvSpPr>
          <p:nvPr>
            <p:ph type="title"/>
          </p:nvPr>
        </p:nvSpPr>
        <p:spPr/>
        <p:txBody>
          <a:bodyPr/>
          <a:lstStyle/>
          <a:p>
            <a:r>
              <a:rPr lang="en-US"/>
              <a:t>CONCLUSION</a:t>
            </a:r>
          </a:p>
        </p:txBody>
      </p:sp>
      <p:sp>
        <p:nvSpPr>
          <p:cNvPr id="11" name="TextBox 10">
            <a:extLst>
              <a:ext uri="{FF2B5EF4-FFF2-40B4-BE49-F238E27FC236}">
                <a16:creationId xmlns:a16="http://schemas.microsoft.com/office/drawing/2014/main" id="{A8292241-8A50-3588-3387-6C09962075B0}"/>
              </a:ext>
            </a:extLst>
          </p:cNvPr>
          <p:cNvSpPr txBox="1"/>
          <p:nvPr/>
        </p:nvSpPr>
        <p:spPr>
          <a:xfrm>
            <a:off x="621100" y="1264024"/>
            <a:ext cx="7901700" cy="646331"/>
          </a:xfrm>
          <a:prstGeom prst="rect">
            <a:avLst/>
          </a:prstGeom>
          <a:noFill/>
        </p:spPr>
        <p:txBody>
          <a:bodyPr wrap="square" rtlCol="0">
            <a:spAutoFit/>
          </a:bodyPr>
          <a:lstStyle/>
          <a:p>
            <a:r>
              <a:rPr lang="en-US" sz="1800">
                <a:solidFill>
                  <a:schemeClr val="tx1"/>
                </a:solidFill>
                <a:latin typeface="Barlow" panose="00000500000000000000" pitchFamily="2" charset="0"/>
              </a:rPr>
              <a:t>Đối với việc lỗi của ảnh có vật có màu vàng thì ta có thể giải quyết bằng cách thêm ảnh màu vàng vào tập Data Foreground</a:t>
            </a:r>
          </a:p>
        </p:txBody>
      </p:sp>
    </p:spTree>
    <p:extLst>
      <p:ext uri="{BB962C8B-B14F-4D97-AF65-F5344CB8AC3E}">
        <p14:creationId xmlns:p14="http://schemas.microsoft.com/office/powerpoint/2010/main" val="3873637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latin typeface="Barlow" panose="00000500000000000000" pitchFamily="2" charset="0"/>
              </a:rPr>
              <a:t>CẢM ƠN THẦY VÀ CÁC BẠN ĐÃ LẮNG NGHE</a:t>
            </a:r>
            <a:endParaRPr sz="4800" dirty="0">
              <a:latin typeface="Barlow" panose="00000500000000000000" pitchFamily="2" charset="0"/>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69" name="Google Shape;869;p42"/>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Introduction</a:t>
            </a: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4944319" y="1896775"/>
            <a:ext cx="2694732"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Idea &amp; Process</a:t>
            </a:r>
            <a:endParaRPr dirty="0">
              <a:latin typeface="Nova Flat"/>
              <a:ea typeface="Nova Flat"/>
              <a:cs typeface="Nova Flat"/>
              <a:sym typeface="Nova Flat"/>
            </a:endParaRPr>
          </a:p>
        </p:txBody>
      </p:sp>
      <p:sp>
        <p:nvSpPr>
          <p:cNvPr id="871" name="Google Shape;871;p42"/>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872" name="Google Shape;872;p42"/>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873" name="Google Shape;873;p42"/>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Conclusion</a:t>
            </a:r>
            <a:endParaRPr dirty="0">
              <a:latin typeface="Nova Flat"/>
              <a:ea typeface="Nova Flat"/>
              <a:cs typeface="Nova Flat"/>
              <a:sym typeface="Nova Flat"/>
            </a:endParaRPr>
          </a:p>
        </p:txBody>
      </p:sp>
      <p:sp>
        <p:nvSpPr>
          <p:cNvPr id="874" name="Google Shape;874;p42"/>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875" name="Google Shape;875;p42"/>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Result</a:t>
            </a:r>
            <a:endParaRPr dirty="0">
              <a:latin typeface="Nova Flat"/>
              <a:ea typeface="Nova Flat"/>
              <a:cs typeface="Nova Flat"/>
              <a:sym typeface="Nova Flat"/>
            </a:endParaRPr>
          </a:p>
        </p:txBody>
      </p:sp>
      <p:sp>
        <p:nvSpPr>
          <p:cNvPr id="876" name="Google Shape;876;p42"/>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79" name="Google Shape;879;p42"/>
          <p:cNvSpPr txBox="1">
            <a:spLocks noGrp="1"/>
          </p:cNvSpPr>
          <p:nvPr>
            <p:ph type="title" idx="14"/>
          </p:nvPr>
        </p:nvSpPr>
        <p:spPr>
          <a:xfrm>
            <a:off x="2459676" y="308432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80" name="Google Shape;880;p42"/>
          <p:cNvSpPr txBox="1">
            <a:spLocks noGrp="1"/>
          </p:cNvSpPr>
          <p:nvPr>
            <p:ph type="title" idx="15"/>
          </p:nvPr>
        </p:nvSpPr>
        <p:spPr>
          <a:xfrm>
            <a:off x="5667769" y="3084336"/>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50075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INTRODUCTION</a:t>
            </a:r>
            <a:endParaRPr sz="4800" dirty="0"/>
          </a:p>
        </p:txBody>
      </p:sp>
      <p:sp>
        <p:nvSpPr>
          <p:cNvPr id="891" name="Google Shape;891;p43"/>
          <p:cNvSpPr txBox="1">
            <a:spLocks noGrp="1"/>
          </p:cNvSpPr>
          <p:nvPr>
            <p:ph type="title" idx="2"/>
          </p:nvPr>
        </p:nvSpPr>
        <p:spPr>
          <a:xfrm>
            <a:off x="1654004" y="2038650"/>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44"/>
          <p:cNvSpPr txBox="1">
            <a:spLocks noGrp="1"/>
          </p:cNvSpPr>
          <p:nvPr>
            <p:ph type="subTitle" idx="1"/>
          </p:nvPr>
        </p:nvSpPr>
        <p:spPr>
          <a:xfrm>
            <a:off x="0" y="673349"/>
            <a:ext cx="7244678" cy="175580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dirty="0"/>
              <a:t>Chroma Key là một kỹ thuật hậu kỳ - một kỹ xảo điện ảnh được sử dụng để cô lập và loại bỏ một màu sắc hoặc một giá trị độ sáng nhất định khỏi một bức ảnh hoặc một Video kỹ thuật số khiến màu sắc hoặc giá trị độ sáng được trở nên trong suốt.</a:t>
            </a:r>
            <a:endParaRPr lang="en-US" dirty="0"/>
          </a:p>
        </p:txBody>
      </p:sp>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13">
            <a:extLst>
              <a:ext uri="{FF2B5EF4-FFF2-40B4-BE49-F238E27FC236}">
                <a16:creationId xmlns:a16="http://schemas.microsoft.com/office/drawing/2014/main" id="{844DDBC8-916B-228E-47B6-8A2B5B8D487E}"/>
              </a:ext>
            </a:extLst>
          </p:cNvPr>
          <p:cNvPicPr>
            <a:picLocks noChangeAspect="1"/>
          </p:cNvPicPr>
          <p:nvPr/>
        </p:nvPicPr>
        <p:blipFill>
          <a:blip r:embed="rId3"/>
          <a:stretch>
            <a:fillRect/>
          </a:stretch>
        </p:blipFill>
        <p:spPr>
          <a:xfrm>
            <a:off x="2625652" y="2563815"/>
            <a:ext cx="3244995" cy="1825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269392" y="188350"/>
            <a:ext cx="6715739" cy="16495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273D40"/>
              </a:buClr>
              <a:buSzPts val="600"/>
              <a:buFont typeface="Arial"/>
              <a:buNone/>
            </a:pPr>
            <a:r>
              <a:rPr lang="vi-VN" sz="1800" dirty="0"/>
              <a:t>Kỹ thuật này được sử dụng phổ biến trong phát thanh truyền hình, đặc biệt là trong các chương trình tin tức, trong lĩnh vực sản xuất phim từ phim truyền hình cho đến phim chiếu rạp, và cả những thước phim đến từ youtuber với mục đích thay thế phông nền thường có màu xanh lá bằng một hình ảnh tĩnh hoặc một Video.</a:t>
            </a:r>
            <a:endParaRPr sz="1800" dirty="0"/>
          </a:p>
        </p:txBody>
      </p:sp>
      <p:grpSp>
        <p:nvGrpSpPr>
          <p:cNvPr id="983" name="Google Shape;983;p45"/>
          <p:cNvGrpSpPr/>
          <p:nvPr/>
        </p:nvGrpSpPr>
        <p:grpSpPr>
          <a:xfrm>
            <a:off x="7008350" y="1545926"/>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7109633" y="3199445"/>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1">
            <a:extLst>
              <a:ext uri="{FF2B5EF4-FFF2-40B4-BE49-F238E27FC236}">
                <a16:creationId xmlns:a16="http://schemas.microsoft.com/office/drawing/2014/main" id="{5B0BDA7B-A63C-2ECA-CA77-306A7E400613}"/>
              </a:ext>
            </a:extLst>
          </p:cNvPr>
          <p:cNvPicPr>
            <a:picLocks noChangeAspect="1"/>
          </p:cNvPicPr>
          <p:nvPr/>
        </p:nvPicPr>
        <p:blipFill>
          <a:blip r:embed="rId3"/>
          <a:stretch>
            <a:fillRect/>
          </a:stretch>
        </p:blipFill>
        <p:spPr>
          <a:xfrm>
            <a:off x="426605" y="2031134"/>
            <a:ext cx="2752775" cy="2752775"/>
          </a:xfrm>
          <a:prstGeom prst="rect">
            <a:avLst/>
          </a:prstGeom>
        </p:spPr>
      </p:pic>
      <p:pic>
        <p:nvPicPr>
          <p:cNvPr id="5" name="Hình ảnh 2">
            <a:extLst>
              <a:ext uri="{FF2B5EF4-FFF2-40B4-BE49-F238E27FC236}">
                <a16:creationId xmlns:a16="http://schemas.microsoft.com/office/drawing/2014/main" id="{120205B3-B2D5-FC4A-0627-BE69AD33D3C6}"/>
              </a:ext>
            </a:extLst>
          </p:cNvPr>
          <p:cNvPicPr>
            <a:picLocks noChangeAspect="1"/>
          </p:cNvPicPr>
          <p:nvPr/>
        </p:nvPicPr>
        <p:blipFill>
          <a:blip r:embed="rId4"/>
          <a:stretch>
            <a:fillRect/>
          </a:stretch>
        </p:blipFill>
        <p:spPr>
          <a:xfrm>
            <a:off x="4152625" y="1942716"/>
            <a:ext cx="2844772" cy="28447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2">
            <a:extLst>
              <a:ext uri="{FF2B5EF4-FFF2-40B4-BE49-F238E27FC236}">
                <a16:creationId xmlns:a16="http://schemas.microsoft.com/office/drawing/2014/main" id="{DF056C5E-DB38-B9A1-113D-DD289EC9A7E7}"/>
              </a:ext>
            </a:extLst>
          </p:cNvPr>
          <p:cNvPicPr>
            <a:picLocks noChangeAspect="1"/>
          </p:cNvPicPr>
          <p:nvPr/>
        </p:nvPicPr>
        <p:blipFill>
          <a:blip r:embed="rId3"/>
          <a:stretch>
            <a:fillRect/>
          </a:stretch>
        </p:blipFill>
        <p:spPr>
          <a:xfrm>
            <a:off x="1014895" y="793059"/>
            <a:ext cx="5972571" cy="2042890"/>
          </a:xfrm>
          <a:prstGeom prst="rect">
            <a:avLst/>
          </a:prstGeom>
        </p:spPr>
      </p:pic>
      <p:sp>
        <p:nvSpPr>
          <p:cNvPr id="13" name="Google Shape;1856;p34">
            <a:extLst>
              <a:ext uri="{FF2B5EF4-FFF2-40B4-BE49-F238E27FC236}">
                <a16:creationId xmlns:a16="http://schemas.microsoft.com/office/drawing/2014/main" id="{82D5AA19-2D92-F70D-512F-B05E6D654648}"/>
              </a:ext>
            </a:extLst>
          </p:cNvPr>
          <p:cNvSpPr txBox="1">
            <a:spLocks noGrp="1"/>
          </p:cNvSpPr>
          <p:nvPr>
            <p:ph type="subTitle" idx="1"/>
          </p:nvPr>
        </p:nvSpPr>
        <p:spPr>
          <a:xfrm>
            <a:off x="2009580" y="3129700"/>
            <a:ext cx="6742670" cy="15339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latin typeface="Barlow" panose="00000500000000000000" pitchFamily="2" charset="0"/>
              </a:rPr>
              <a:t>Chroma key </a:t>
            </a:r>
            <a:r>
              <a:rPr lang="vi-VN" dirty="0" err="1">
                <a:latin typeface="Barlow" panose="00000500000000000000" pitchFamily="2" charset="0"/>
              </a:rPr>
              <a:t>là</a:t>
            </a:r>
            <a:r>
              <a:rPr lang="vi-VN" dirty="0">
                <a:latin typeface="Barlow" panose="00000500000000000000" pitchFamily="2" charset="0"/>
              </a:rPr>
              <a:t> </a:t>
            </a:r>
            <a:r>
              <a:rPr lang="vi-VN" dirty="0" err="1">
                <a:latin typeface="Barlow" panose="00000500000000000000" pitchFamily="2" charset="0"/>
              </a:rPr>
              <a:t>cả</a:t>
            </a:r>
            <a:r>
              <a:rPr lang="vi-VN" dirty="0">
                <a:latin typeface="Barlow" panose="00000500000000000000" pitchFamily="2" charset="0"/>
              </a:rPr>
              <a:t> </a:t>
            </a:r>
            <a:r>
              <a:rPr lang="vi-VN" dirty="0" err="1">
                <a:latin typeface="Barlow" panose="00000500000000000000" pitchFamily="2" charset="0"/>
              </a:rPr>
              <a:t>quá</a:t>
            </a:r>
            <a:r>
              <a:rPr lang="vi-VN" dirty="0">
                <a:latin typeface="Barlow" panose="00000500000000000000" pitchFamily="2" charset="0"/>
              </a:rPr>
              <a:t> </a:t>
            </a:r>
            <a:r>
              <a:rPr lang="vi-VN" dirty="0" err="1">
                <a:latin typeface="Barlow" panose="00000500000000000000" pitchFamily="2" charset="0"/>
              </a:rPr>
              <a:t>trình</a:t>
            </a:r>
            <a:r>
              <a:rPr lang="vi-VN" dirty="0">
                <a:latin typeface="Barlow" panose="00000500000000000000" pitchFamily="2" charset="0"/>
              </a:rPr>
              <a:t> </a:t>
            </a:r>
            <a:r>
              <a:rPr lang="vi-VN" dirty="0" err="1">
                <a:latin typeface="Barlow" panose="00000500000000000000" pitchFamily="2" charset="0"/>
              </a:rPr>
              <a:t>xóa</a:t>
            </a:r>
            <a:r>
              <a:rPr lang="vi-VN" dirty="0">
                <a:latin typeface="Barlow" panose="00000500000000000000" pitchFamily="2" charset="0"/>
              </a:rPr>
              <a:t> phông xanh trong </a:t>
            </a:r>
            <a:r>
              <a:rPr lang="vi-VN" dirty="0" err="1">
                <a:latin typeface="Barlow" panose="00000500000000000000" pitchFamily="2" charset="0"/>
              </a:rPr>
              <a:t>foreground</a:t>
            </a:r>
            <a:r>
              <a:rPr lang="vi-VN" dirty="0">
                <a:latin typeface="Barlow" panose="00000500000000000000" pitchFamily="2" charset="0"/>
              </a:rPr>
              <a:t> </a:t>
            </a:r>
            <a:r>
              <a:rPr lang="vi-VN" dirty="0" err="1">
                <a:latin typeface="Barlow" panose="00000500000000000000" pitchFamily="2" charset="0"/>
              </a:rPr>
              <a:t>và</a:t>
            </a:r>
            <a:r>
              <a:rPr lang="vi-VN" dirty="0">
                <a:latin typeface="Barlow" panose="00000500000000000000" pitchFamily="2" charset="0"/>
              </a:rPr>
              <a:t> </a:t>
            </a:r>
            <a:r>
              <a:rPr lang="vi-VN" dirty="0" err="1">
                <a:latin typeface="Barlow" panose="00000500000000000000" pitchFamily="2" charset="0"/>
              </a:rPr>
              <a:t>ghép</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nền</a:t>
            </a:r>
            <a:r>
              <a:rPr lang="vi-VN" dirty="0">
                <a:latin typeface="Barlow" panose="00000500000000000000" pitchFamily="2" charset="0"/>
              </a:rPr>
              <a:t> </a:t>
            </a:r>
            <a:r>
              <a:rPr lang="vi-VN" dirty="0" err="1">
                <a:latin typeface="Barlow" panose="00000500000000000000" pitchFamily="2" charset="0"/>
              </a:rPr>
              <a:t>vào</a:t>
            </a:r>
            <a:r>
              <a:rPr lang="vi-VN" dirty="0">
                <a:latin typeface="Barlow" panose="00000500000000000000" pitchFamily="2" charset="0"/>
              </a:rPr>
              <a:t> </a:t>
            </a:r>
            <a:r>
              <a:rPr lang="vi-VN" dirty="0" err="1">
                <a:latin typeface="Barlow" panose="00000500000000000000" pitchFamily="2" charset="0"/>
              </a:rPr>
              <a:t>đối</a:t>
            </a:r>
            <a:r>
              <a:rPr lang="vi-VN" dirty="0">
                <a:latin typeface="Barlow" panose="00000500000000000000" pitchFamily="2" charset="0"/>
              </a:rPr>
              <a:t> </a:t>
            </a:r>
            <a:r>
              <a:rPr lang="vi-VN" dirty="0" err="1">
                <a:latin typeface="Barlow" panose="00000500000000000000" pitchFamily="2" charset="0"/>
              </a:rPr>
              <a:t>tượng</a:t>
            </a:r>
            <a:r>
              <a:rPr lang="vi-VN" dirty="0">
                <a:latin typeface="Barlow" panose="00000500000000000000" pitchFamily="2" charset="0"/>
              </a:rPr>
              <a:t> </a:t>
            </a:r>
            <a:r>
              <a:rPr lang="vi-VN" dirty="0" err="1">
                <a:latin typeface="Barlow" panose="00000500000000000000" pitchFamily="2" charset="0"/>
              </a:rPr>
              <a:t>để</a:t>
            </a:r>
            <a:r>
              <a:rPr lang="vi-VN" dirty="0">
                <a:latin typeface="Barlow" panose="00000500000000000000" pitchFamily="2" charset="0"/>
              </a:rPr>
              <a:t> </a:t>
            </a:r>
            <a:r>
              <a:rPr lang="vi-VN" dirty="0" err="1">
                <a:latin typeface="Barlow" panose="00000500000000000000" pitchFamily="2" charset="0"/>
              </a:rPr>
              <a:t>tạo</a:t>
            </a:r>
            <a:r>
              <a:rPr lang="vi-VN" dirty="0">
                <a:latin typeface="Barlow" panose="00000500000000000000" pitchFamily="2" charset="0"/>
              </a:rPr>
              <a:t> ra </a:t>
            </a:r>
            <a:r>
              <a:rPr lang="vi-VN" dirty="0" err="1">
                <a:latin typeface="Barlow" panose="00000500000000000000" pitchFamily="2" charset="0"/>
              </a:rPr>
              <a:t>video</a:t>
            </a:r>
            <a:r>
              <a:rPr lang="vi-VN" dirty="0">
                <a:latin typeface="Barlow" panose="00000500000000000000" pitchFamily="2" charset="0"/>
              </a:rPr>
              <a:t>, </a:t>
            </a:r>
            <a:r>
              <a:rPr lang="vi-VN" dirty="0" err="1">
                <a:latin typeface="Barlow" panose="00000500000000000000" pitchFamily="2" charset="0"/>
              </a:rPr>
              <a:t>hình</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có</a:t>
            </a:r>
            <a:r>
              <a:rPr lang="vi-VN" dirty="0">
                <a:latin typeface="Barlow" panose="00000500000000000000" pitchFamily="2" charset="0"/>
              </a:rPr>
              <a:t> </a:t>
            </a:r>
            <a:r>
              <a:rPr lang="vi-VN" dirty="0" err="1">
                <a:latin typeface="Barlow" panose="00000500000000000000" pitchFamily="2" charset="0"/>
              </a:rPr>
              <a:t>hiệu</a:t>
            </a:r>
            <a:r>
              <a:rPr lang="vi-VN" dirty="0">
                <a:latin typeface="Barlow" panose="00000500000000000000" pitchFamily="2" charset="0"/>
              </a:rPr>
              <a:t> </a:t>
            </a:r>
            <a:r>
              <a:rPr lang="vi-VN" dirty="0" err="1">
                <a:latin typeface="Barlow" panose="00000500000000000000" pitchFamily="2" charset="0"/>
              </a:rPr>
              <a:t>ứng</a:t>
            </a:r>
            <a:r>
              <a:rPr lang="vi-VN" dirty="0">
                <a:latin typeface="Barlow" panose="00000500000000000000" pitchFamily="2" charset="0"/>
              </a:rPr>
              <a:t> như mong </a:t>
            </a:r>
            <a:r>
              <a:rPr lang="vi-VN" dirty="0" err="1">
                <a:latin typeface="Barlow" panose="00000500000000000000" pitchFamily="2" charset="0"/>
              </a:rPr>
              <a:t>muốn</a:t>
            </a:r>
            <a:r>
              <a:rPr lang="vi-VN" dirty="0">
                <a:latin typeface="Barlow" panose="00000500000000000000" pitchFamily="2" charset="0"/>
              </a:rPr>
              <a:t>.</a:t>
            </a:r>
            <a:endParaRPr dirty="0">
              <a:latin typeface="Barlow"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3">
            <a:extLst>
              <a:ext uri="{FF2B5EF4-FFF2-40B4-BE49-F238E27FC236}">
                <a16:creationId xmlns:a16="http://schemas.microsoft.com/office/drawing/2014/main" id="{487A884A-E641-362C-1914-2DF8A38B5E11}"/>
              </a:ext>
            </a:extLst>
          </p:cNvPr>
          <p:cNvPicPr>
            <a:picLocks noChangeAspect="1"/>
          </p:cNvPicPr>
          <p:nvPr/>
        </p:nvPicPr>
        <p:blipFill>
          <a:blip r:embed="rId3"/>
          <a:stretch>
            <a:fillRect/>
          </a:stretch>
        </p:blipFill>
        <p:spPr>
          <a:xfrm>
            <a:off x="862829" y="148516"/>
            <a:ext cx="3406462" cy="2330333"/>
          </a:xfrm>
          <a:prstGeom prst="rect">
            <a:avLst/>
          </a:prstGeom>
        </p:spPr>
      </p:pic>
      <p:pic>
        <p:nvPicPr>
          <p:cNvPr id="7" name="Hình ảnh 6">
            <a:extLst>
              <a:ext uri="{FF2B5EF4-FFF2-40B4-BE49-F238E27FC236}">
                <a16:creationId xmlns:a16="http://schemas.microsoft.com/office/drawing/2014/main" id="{08CCAAAF-BAC9-2399-08AF-243A7047F34C}"/>
              </a:ext>
            </a:extLst>
          </p:cNvPr>
          <p:cNvPicPr>
            <a:picLocks noChangeAspect="1"/>
          </p:cNvPicPr>
          <p:nvPr/>
        </p:nvPicPr>
        <p:blipFill>
          <a:blip r:embed="rId4"/>
          <a:stretch>
            <a:fillRect/>
          </a:stretch>
        </p:blipFill>
        <p:spPr>
          <a:xfrm>
            <a:off x="4514995" y="2273741"/>
            <a:ext cx="3257550" cy="2443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313740" y="2272734"/>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IDEA &amp; PROCESS</a:t>
            </a:r>
            <a:endParaRPr sz="4800" dirty="0"/>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TotalTime>
  <Words>814</Words>
  <Application>Microsoft Office PowerPoint</Application>
  <PresentationFormat>On-screen Show (16:9)</PresentationFormat>
  <Paragraphs>90</Paragraphs>
  <Slides>28</Slides>
  <Notes>21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Crimson Text</vt:lpstr>
      <vt:lpstr>Arial</vt:lpstr>
      <vt:lpstr>Arvo</vt:lpstr>
      <vt:lpstr>Nova Flat</vt:lpstr>
      <vt:lpstr>Barlow Medium</vt:lpstr>
      <vt:lpstr>Barlow</vt:lpstr>
      <vt:lpstr>Lalezar</vt:lpstr>
      <vt:lpstr>Computer &amp; Information Sciences Major for College by Slidesgo</vt:lpstr>
      <vt:lpstr>CHROMA KEY USING MACHINE LEARNING</vt:lpstr>
      <vt:lpstr>OUR TEAM</vt:lpstr>
      <vt:lpstr>Table of contents</vt:lpstr>
      <vt:lpstr>INTRODUCTION</vt:lpstr>
      <vt:lpstr>PowerPoint Presentation</vt:lpstr>
      <vt:lpstr>PowerPoint Presentation</vt:lpstr>
      <vt:lpstr>PowerPoint Presentation</vt:lpstr>
      <vt:lpstr>PowerPoint Presentation</vt:lpstr>
      <vt:lpstr>IDEA &amp; PROCESS</vt:lpstr>
      <vt:lpstr>IDEA</vt:lpstr>
      <vt:lpstr>IDEA</vt:lpstr>
      <vt:lpstr>IDEA</vt:lpstr>
      <vt:lpstr>IDEA</vt:lpstr>
      <vt:lpstr>PowerPoint Presentation</vt:lpstr>
      <vt:lpstr>PROCESS</vt:lpstr>
      <vt:lpstr>PROCESS</vt:lpstr>
      <vt:lpstr>RESULT</vt:lpstr>
      <vt:lpstr>RESULT</vt:lpstr>
      <vt:lpstr>PowerPoint Presentation</vt:lpstr>
      <vt:lpstr>RESULT</vt:lpstr>
      <vt:lpstr>PowerPoint Presentation</vt:lpstr>
      <vt:lpstr>RESULT</vt:lpstr>
      <vt:lpstr>RESULT</vt:lpstr>
      <vt:lpstr>04</vt:lpstr>
      <vt:lpstr>CONCLUSION</vt:lpstr>
      <vt:lpstr>CONCLUSION</vt:lpstr>
      <vt:lpstr>CONCLUSION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 KEY USING LOGISTIC REGRESSION</dc:title>
  <dc:creator>Nguyen Khoa</dc:creator>
  <cp:lastModifiedBy>Trương Hữu Khang</cp:lastModifiedBy>
  <cp:revision>17</cp:revision>
  <dcterms:modified xsi:type="dcterms:W3CDTF">2022-12-19T01:35:30Z</dcterms:modified>
</cp:coreProperties>
</file>